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10" r:id="rId2"/>
    <p:sldId id="311" r:id="rId3"/>
    <p:sldId id="256" r:id="rId4"/>
    <p:sldId id="266" r:id="rId5"/>
    <p:sldId id="267" r:id="rId6"/>
    <p:sldId id="268" r:id="rId7"/>
    <p:sldId id="269" r:id="rId8"/>
    <p:sldId id="313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854" r:id="rId19"/>
    <p:sldId id="282" r:id="rId20"/>
    <p:sldId id="283" r:id="rId21"/>
    <p:sldId id="284" r:id="rId22"/>
    <p:sldId id="285" r:id="rId23"/>
    <p:sldId id="350" r:id="rId24"/>
    <p:sldId id="357" r:id="rId25"/>
    <p:sldId id="359" r:id="rId26"/>
    <p:sldId id="358" r:id="rId27"/>
    <p:sldId id="361" r:id="rId28"/>
    <p:sldId id="352" r:id="rId29"/>
    <p:sldId id="354" r:id="rId30"/>
    <p:sldId id="355" r:id="rId31"/>
    <p:sldId id="356" r:id="rId32"/>
    <p:sldId id="336" r:id="rId33"/>
    <p:sldId id="327" r:id="rId34"/>
    <p:sldId id="328" r:id="rId35"/>
    <p:sldId id="338" r:id="rId36"/>
    <p:sldId id="340" r:id="rId37"/>
    <p:sldId id="341" r:id="rId38"/>
    <p:sldId id="346" r:id="rId39"/>
    <p:sldId id="360" r:id="rId40"/>
    <p:sldId id="349" r:id="rId41"/>
    <p:sldId id="36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known" initials="U" lastIdx="1" clrIdx="0">
    <p:extLst>
      <p:ext uri="{19B8F6BF-5375-455C-9EA6-DF929625EA0E}">
        <p15:presenceInfo xmlns:p15="http://schemas.microsoft.com/office/powerpoint/2012/main" userId="Unknow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C49"/>
    <a:srgbClr val="CDB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7" autoAdjust="0"/>
  </p:normalViewPr>
  <p:slideViewPr>
    <p:cSldViewPr snapToGrid="0">
      <p:cViewPr varScale="1">
        <p:scale>
          <a:sx n="77" d="100"/>
          <a:sy n="77" d="100"/>
        </p:scale>
        <p:origin x="969" y="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1.wmf"/><Relationship Id="rId1" Type="http://schemas.openxmlformats.org/officeDocument/2006/relationships/image" Target="../media/image6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ACD77-F736-43A0-A655-55FB177C8350}" type="datetimeFigureOut">
              <a:rPr lang="it-IT" smtClean="0"/>
              <a:pPr/>
              <a:t>04/02/2022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6814-F492-413A-8FF7-72C2B0F1E28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64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43193A-EE01-457B-B6DC-A16281B58B4B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00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518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6628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D7E20-B950-428C-AE4E-3CDA6E04B66F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111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563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1309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BD2312-A315-49B1-9C0F-B1F7223BFC6C}" type="slidenum">
              <a:rPr lang="en-GB" altLang="en-US"/>
              <a:pPr/>
              <a:t>16</a:t>
            </a:fld>
            <a:endParaRPr lang="en-GB" altLang="en-US"/>
          </a:p>
        </p:txBody>
      </p:sp>
      <p:sp>
        <p:nvSpPr>
          <p:cNvPr id="111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11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563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432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FFE202-BE48-44A1-902A-477733AC31E3}" type="slidenum">
              <a:rPr lang="en-GB" altLang="en-US"/>
              <a:pPr/>
              <a:t>17</a:t>
            </a:fld>
            <a:endParaRPr lang="en-GB" altLang="en-US"/>
          </a:p>
        </p:txBody>
      </p:sp>
      <p:sp>
        <p:nvSpPr>
          <p:cNvPr id="111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114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5637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376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Rectangle 3"/>
          <p:cNvSpPr>
            <a:spLocks noGrp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632561-4A6D-47DB-A984-5F9B665156EC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05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29B65E9-0BF3-4192-BB5E-40FE13366209}" type="slidenum">
              <a:rPr lang="it-IT" sz="1200"/>
              <a:pPr algn="r"/>
              <a:t>20</a:t>
            </a:fld>
            <a:endParaRPr lang="it-IT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38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40792BD-C9DD-4627-97B2-3ED5B8921C56}" type="slidenum">
              <a:rPr lang="it-IT" sz="1200"/>
              <a:pPr algn="r"/>
              <a:t>21</a:t>
            </a:fld>
            <a:endParaRPr lang="it-IT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0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6814-F492-413A-8FF7-72C2B0F1E28D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213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CD7209-8C07-4F61-9F5E-EC06EB891B00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7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91B72C-F58D-4A0F-BBD5-17275C000291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9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0" y="706438"/>
            <a:ext cx="6030913" cy="33924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11650"/>
            <a:ext cx="5003800" cy="4170363"/>
          </a:xfrm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9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BD382B-01FF-41D8-993A-863B714FF217}" type="slidenum">
              <a:rPr lang="en-GB" altLang="en-US"/>
              <a:pPr/>
              <a:t>8</a:t>
            </a:fld>
            <a:endParaRPr lang="en-GB" altLang="en-US"/>
          </a:p>
        </p:txBody>
      </p:sp>
      <p:sp>
        <p:nvSpPr>
          <p:cNvPr id="105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05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1393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0CEEAE-E8F1-406E-9DC3-E4B5983DD6F0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110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10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082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3650D-E32A-4D71-ADE8-A71C3C9338EF}" type="slidenum">
              <a:rPr lang="en-GB" altLang="en-US"/>
              <a:pPr/>
              <a:t>10</a:t>
            </a:fld>
            <a:endParaRPr lang="en-GB" altLang="en-US"/>
          </a:p>
        </p:txBody>
      </p:sp>
      <p:sp>
        <p:nvSpPr>
          <p:cNvPr id="110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10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43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2902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7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30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7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724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306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46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975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03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83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250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5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08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2DA0F-2D68-417D-A4DC-D3163FCF3F75}" type="datetimeFigureOut">
              <a:rPr lang="en-GB" smtClean="0"/>
              <a:pPr/>
              <a:t>04/02/2022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13129-E81B-469B-958D-E2BFE0433968}" type="slidenum">
              <a:rPr lang="en-GB" smtClean="0"/>
              <a:pPr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40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5.png"/><Relationship Id="rId10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jpeg"/><Relationship Id="rId3" Type="http://schemas.openxmlformats.org/officeDocument/2006/relationships/image" Target="../media/image37.png"/><Relationship Id="rId21" Type="http://schemas.openxmlformats.org/officeDocument/2006/relationships/image" Target="../media/image55.jpe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.pn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jpeg"/><Relationship Id="rId5" Type="http://schemas.openxmlformats.org/officeDocument/2006/relationships/image" Target="../media/image39.png"/><Relationship Id="rId15" Type="http://schemas.openxmlformats.org/officeDocument/2006/relationships/image" Target="../media/image49.gif"/><Relationship Id="rId23" Type="http://schemas.openxmlformats.org/officeDocument/2006/relationships/image" Target="../media/image57.jpeg"/><Relationship Id="rId10" Type="http://schemas.openxmlformats.org/officeDocument/2006/relationships/image" Target="../media/image44.png"/><Relationship Id="rId19" Type="http://schemas.openxmlformats.org/officeDocument/2006/relationships/image" Target="../media/image53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2.png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63.wmf"/><Relationship Id="rId4" Type="http://schemas.openxmlformats.org/officeDocument/2006/relationships/image" Target="../media/image9.png"/><Relationship Id="rId9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5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69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DEFINITIONS.%20dgr_1161_2018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14.png"/><Relationship Id="rId18" Type="http://schemas.openxmlformats.org/officeDocument/2006/relationships/image" Target="../media/image131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15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5.png"/><Relationship Id="rId19" Type="http://schemas.openxmlformats.org/officeDocument/2006/relationships/image" Target="../media/image132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wmf"/><Relationship Id="rId9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valerio.tramutoli@unibas.i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Università degli Studi della Basilica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22069" y="119857"/>
            <a:ext cx="318135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 descr="2007-4-17-sandstormo over il cairo"/>
          <p:cNvSpPr>
            <a:spLocks noChangeArrowheads="1"/>
          </p:cNvSpPr>
          <p:nvPr/>
        </p:nvSpPr>
        <p:spPr bwMode="auto">
          <a:xfrm>
            <a:off x="1268744" y="1036639"/>
            <a:ext cx="9144000" cy="4829175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Airborne dust identification from space: a new, MSG/SEVIRI-based method for air quality assessment</a:t>
            </a:r>
            <a:br>
              <a:rPr lang="en-GB" sz="4400" b="1" u="sng" dirty="0">
                <a:latin typeface="Times New Roman" pitchFamily="18" charset="0"/>
                <a:cs typeface="Times New Roman" pitchFamily="18" charset="0"/>
              </a:rPr>
            </a:br>
            <a:br>
              <a:rPr lang="en-GB" sz="2400" b="1" u="sng" dirty="0">
                <a:latin typeface="Times New Roman" pitchFamily="18" charset="0"/>
                <a:cs typeface="Times New Roman" pitchFamily="18" charset="0"/>
              </a:rPr>
            </a:br>
            <a:r>
              <a:rPr lang="en-GB" sz="3600" i="1" dirty="0">
                <a:latin typeface="Times New Roman" pitchFamily="18" charset="0"/>
                <a:cs typeface="Times New Roman" pitchFamily="18" charset="0"/>
              </a:rPr>
              <a:t>Prof. Valerio </a:t>
            </a:r>
            <a:r>
              <a:rPr lang="en-GB" sz="3600" i="1" dirty="0" err="1">
                <a:latin typeface="Times New Roman" pitchFamily="18" charset="0"/>
                <a:cs typeface="Times New Roman" pitchFamily="18" charset="0"/>
              </a:rPr>
              <a:t>Tramutoli</a:t>
            </a:r>
            <a:r>
              <a:rPr lang="en-GB" sz="36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defRPr/>
            </a:pPr>
            <a:endParaRPr lang="en-GB" sz="1600" i="1" baseline="300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GB" sz="3600" i="1" baseline="30000" dirty="0">
                <a:latin typeface="Times New Roman" pitchFamily="18" charset="0"/>
                <a:cs typeface="Times New Roman" pitchFamily="18" charset="0"/>
              </a:rPr>
              <a:t>valerio.tramutoli@unibas.it</a:t>
            </a:r>
          </a:p>
          <a:p>
            <a:pPr marL="342900" indent="-342900" algn="ctr">
              <a:defRPr/>
            </a:pPr>
            <a:endParaRPr lang="en-GB" sz="2400" i="1" baseline="30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defRPr/>
            </a:pPr>
            <a:r>
              <a:rPr lang="en-GB" sz="2400" i="1" dirty="0">
                <a:latin typeface="Times New Roman" pitchFamily="18" charset="0"/>
                <a:cs typeface="Times New Roman" pitchFamily="18" charset="0"/>
              </a:rPr>
              <a:t>University of Basilicata, School of Engineering, Potenza, Italy</a:t>
            </a:r>
          </a:p>
          <a:p>
            <a:pPr marL="342900" indent="-342900" algn="ctr">
              <a:defRPr/>
            </a:pPr>
            <a:endParaRPr lang="en-GB" sz="16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defRPr/>
            </a:pPr>
            <a:br>
              <a:rPr lang="en-GB" sz="1600" b="1" dirty="0">
                <a:latin typeface="Times New Roman" pitchFamily="18" charset="0"/>
                <a:cs typeface="Times New Roman" pitchFamily="18" charset="0"/>
              </a:rPr>
            </a:br>
            <a:endParaRPr lang="en-GB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9" descr="Z:\Gisig\EO4GEO\WP7_Dissemination_Exploitation\Visual_identity\Logo Definitivo\marchio_eo4geo_def_b-01.png">
            <a:extLst>
              <a:ext uri="{FF2B5EF4-FFF2-40B4-BE49-F238E27FC236}">
                <a16:creationId xmlns:a16="http://schemas.microsoft.com/office/drawing/2014/main" id="{14763B87-2E69-4882-A1F6-A4571203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" y="49213"/>
            <a:ext cx="1398588" cy="98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magine 8" descr="eu_flag_co_funded_pos_[rgb]_right.jpg">
            <a:extLst>
              <a:ext uri="{FF2B5EF4-FFF2-40B4-BE49-F238E27FC236}">
                <a16:creationId xmlns:a16="http://schemas.microsoft.com/office/drawing/2014/main" id="{48F07A6C-F470-470A-9410-128A9F067C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743" y="5761724"/>
            <a:ext cx="2475342" cy="707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766189" y="1938887"/>
            <a:ext cx="3456517" cy="2017712"/>
            <a:chOff x="941" y="1000"/>
            <a:chExt cx="1633" cy="1271"/>
          </a:xfrm>
        </p:grpSpPr>
        <p:pic>
          <p:nvPicPr>
            <p:cNvPr id="1102889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65" t="38704" r="20418" b="27672"/>
            <a:stretch>
              <a:fillRect/>
            </a:stretch>
          </p:blipFill>
          <p:spPr bwMode="auto">
            <a:xfrm>
              <a:off x="941" y="1000"/>
              <a:ext cx="1633" cy="1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02890" name="Line 42"/>
            <p:cNvSpPr>
              <a:spLocks noChangeShapeType="1"/>
            </p:cNvSpPr>
            <p:nvPr/>
          </p:nvSpPr>
          <p:spPr bwMode="auto">
            <a:xfrm rot="21028784" flipV="1">
              <a:off x="1569" y="1346"/>
              <a:ext cx="872" cy="5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2891" name="Text Box 43"/>
            <p:cNvSpPr txBox="1">
              <a:spLocks noChangeArrowheads="1"/>
            </p:cNvSpPr>
            <p:nvPr/>
          </p:nvSpPr>
          <p:spPr bwMode="auto">
            <a:xfrm>
              <a:off x="2329" y="1156"/>
              <a:ext cx="1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it-IT" altLang="en-US" sz="1200" b="1"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1102892" name="Text Box 44"/>
            <p:cNvSpPr txBox="1">
              <a:spLocks noChangeArrowheads="1"/>
            </p:cNvSpPr>
            <p:nvPr/>
          </p:nvSpPr>
          <p:spPr bwMode="auto">
            <a:xfrm>
              <a:off x="1489" y="1892"/>
              <a:ext cx="1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it-IT" altLang="en-US" sz="1200" b="1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sp>
        <p:nvSpPr>
          <p:cNvPr id="1102867" name="Rectangle 19"/>
          <p:cNvSpPr>
            <a:spLocks noChangeArrowheads="1"/>
          </p:cNvSpPr>
          <p:nvPr/>
        </p:nvSpPr>
        <p:spPr bwMode="auto">
          <a:xfrm>
            <a:off x="668822" y="3681963"/>
            <a:ext cx="16891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it-IT" altLang="en-US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SEVIRI 0,6 </a:t>
            </a:r>
            <a:r>
              <a:rPr lang="el-GR" altLang="en-US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it-IT" altLang="en-US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  <a:endParaRPr lang="el-GR" altLang="en-US" sz="1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2868" name="Rectangle 20"/>
          <p:cNvSpPr>
            <a:spLocks noChangeArrowheads="1"/>
          </p:cNvSpPr>
          <p:nvPr/>
        </p:nvSpPr>
        <p:spPr bwMode="auto">
          <a:xfrm>
            <a:off x="1534539" y="3902624"/>
            <a:ext cx="2216149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l-GR" altLang="en-US" sz="1200">
                <a:latin typeface="Times New Roman" pitchFamily="18" charset="0"/>
                <a:cs typeface="Times New Roman" pitchFamily="18" charset="0"/>
                <a:sym typeface="Wingdings 2" panose="05020102010507070707" pitchFamily="18" charset="2"/>
              </a:rPr>
              <a:t>Δ</a:t>
            </a:r>
            <a:r>
              <a:rPr lang="it-IT" altLang="en-US" sz="1200">
                <a:latin typeface="Times New Roman" pitchFamily="18" charset="0"/>
                <a:cs typeface="Times New Roman" pitchFamily="18" charset="0"/>
                <a:sym typeface="Wingdings 2" panose="05020102010507070707" pitchFamily="18" charset="2"/>
              </a:rPr>
              <a:t>T</a:t>
            </a:r>
            <a:r>
              <a:rPr lang="it-IT" altLang="en-US" sz="1200">
                <a:latin typeface="Times New Roman" pitchFamily="18" charset="0"/>
                <a:cs typeface="Times New Roman" pitchFamily="18" charset="0"/>
              </a:rPr>
              <a:t> (11</a:t>
            </a:r>
            <a:r>
              <a:rPr lang="el-GR" altLang="en-US" sz="120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it-IT" altLang="en-US" sz="1200">
                <a:latin typeface="Times New Roman" pitchFamily="18" charset="0"/>
                <a:cs typeface="Times New Roman" pitchFamily="18" charset="0"/>
              </a:rPr>
              <a:t>m -12</a:t>
            </a:r>
            <a:r>
              <a:rPr lang="el-GR" altLang="en-US" sz="120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it-IT" altLang="en-US" sz="1200">
                <a:latin typeface="Times New Roman" pitchFamily="18" charset="0"/>
                <a:cs typeface="Times New Roman" pitchFamily="18" charset="0"/>
              </a:rPr>
              <a:t>m) &lt; 0</a:t>
            </a:r>
          </a:p>
        </p:txBody>
      </p:sp>
      <p:sp>
        <p:nvSpPr>
          <p:cNvPr id="1102869" name="Rectangle 21"/>
          <p:cNvSpPr>
            <a:spLocks noChangeArrowheads="1"/>
          </p:cNvSpPr>
          <p:nvPr/>
        </p:nvSpPr>
        <p:spPr bwMode="auto">
          <a:xfrm>
            <a:off x="603205" y="1323029"/>
            <a:ext cx="3424767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it-IT" altLang="en-US" sz="1300" b="1" dirty="0">
                <a:latin typeface="Times New Roman" pitchFamily="18" charset="0"/>
                <a:cs typeface="Times New Roman" pitchFamily="18" charset="0"/>
              </a:rPr>
              <a:t>SEVIRI  02/02/2008_h 06 UTC</a:t>
            </a:r>
          </a:p>
        </p:txBody>
      </p:sp>
      <p:sp>
        <p:nvSpPr>
          <p:cNvPr id="1102873" name="Rectangle 25"/>
          <p:cNvSpPr>
            <a:spLocks noChangeArrowheads="1"/>
          </p:cNvSpPr>
          <p:nvPr/>
        </p:nvSpPr>
        <p:spPr bwMode="auto">
          <a:xfrm>
            <a:off x="1054056" y="4012162"/>
            <a:ext cx="370417" cy="80962"/>
          </a:xfrm>
          <a:prstGeom prst="rect">
            <a:avLst/>
          </a:prstGeom>
          <a:solidFill>
            <a:srgbClr val="00FEF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2876" name="Rectangle 28"/>
          <p:cNvSpPr>
            <a:spLocks noChangeArrowheads="1"/>
          </p:cNvSpPr>
          <p:nvPr/>
        </p:nvSpPr>
        <p:spPr bwMode="auto">
          <a:xfrm>
            <a:off x="1623440" y="1624563"/>
            <a:ext cx="11801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it-IT" altLang="en-US" sz="1400" b="1">
                <a:latin typeface="Times New Roman" pitchFamily="18" charset="0"/>
                <a:cs typeface="Times New Roman" pitchFamily="18" charset="0"/>
              </a:rPr>
              <a:t>(Prata, 1989)</a:t>
            </a: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8462433" y="1674813"/>
            <a:ext cx="2895600" cy="2259012"/>
            <a:chOff x="857" y="2505"/>
            <a:chExt cx="1368" cy="1423"/>
          </a:xfrm>
        </p:grpSpPr>
        <p:pic>
          <p:nvPicPr>
            <p:cNvPr id="1102894" name="Picture 4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5" t="43477" r="67657" b="53107"/>
            <a:stretch>
              <a:fillRect/>
            </a:stretch>
          </p:blipFill>
          <p:spPr bwMode="auto">
            <a:xfrm>
              <a:off x="857" y="2644"/>
              <a:ext cx="1362" cy="9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2895" name="Picture 4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5" t="22653" r="61281" b="72914"/>
            <a:stretch>
              <a:fillRect/>
            </a:stretch>
          </p:blipFill>
          <p:spPr bwMode="auto">
            <a:xfrm>
              <a:off x="857" y="2505"/>
              <a:ext cx="1368" cy="1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2896" name="Picture 48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" t="72894" r="49216" b="17772"/>
            <a:stretch>
              <a:fillRect/>
            </a:stretch>
          </p:blipFill>
          <p:spPr bwMode="auto">
            <a:xfrm>
              <a:off x="857" y="3641"/>
              <a:ext cx="1362" cy="2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02897" name="AutoShape 49"/>
          <p:cNvSpPr>
            <a:spLocks noChangeArrowheads="1"/>
          </p:cNvSpPr>
          <p:nvPr/>
        </p:nvSpPr>
        <p:spPr bwMode="auto">
          <a:xfrm rot="1229799">
            <a:off x="10608734" y="3051176"/>
            <a:ext cx="1344084" cy="358775"/>
          </a:xfrm>
          <a:prstGeom prst="leftArrow">
            <a:avLst>
              <a:gd name="adj1" fmla="val 50000"/>
              <a:gd name="adj2" fmla="val 7024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02898" name="AutoShape 50"/>
          <p:cNvSpPr>
            <a:spLocks noChangeArrowheads="1"/>
          </p:cNvSpPr>
          <p:nvPr/>
        </p:nvSpPr>
        <p:spPr bwMode="auto">
          <a:xfrm rot="1229799">
            <a:off x="3454356" y="3019975"/>
            <a:ext cx="1344084" cy="358775"/>
          </a:xfrm>
          <a:prstGeom prst="leftArrow">
            <a:avLst>
              <a:gd name="adj1" fmla="val 50000"/>
              <a:gd name="adj2" fmla="val 7024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3849255" y="4292600"/>
            <a:ext cx="5510645" cy="2279285"/>
            <a:chOff x="1991" y="2567"/>
            <a:chExt cx="2930" cy="1622"/>
          </a:xfrm>
        </p:grpSpPr>
        <p:sp>
          <p:nvSpPr>
            <p:cNvPr id="1102910" name="Rectangle 62"/>
            <p:cNvSpPr>
              <a:spLocks noChangeArrowheads="1"/>
            </p:cNvSpPr>
            <p:nvPr/>
          </p:nvSpPr>
          <p:spPr bwMode="auto">
            <a:xfrm>
              <a:off x="2018" y="3231"/>
              <a:ext cx="2903" cy="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02903" name="Picture 5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9" t="21414" r="5344" b="33142"/>
            <a:stretch>
              <a:fillRect/>
            </a:stretch>
          </p:blipFill>
          <p:spPr bwMode="auto">
            <a:xfrm>
              <a:off x="2131" y="2567"/>
              <a:ext cx="2728" cy="1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02904" name="Text Box 56"/>
            <p:cNvSpPr txBox="1">
              <a:spLocks noChangeArrowheads="1"/>
            </p:cNvSpPr>
            <p:nvPr/>
          </p:nvSpPr>
          <p:spPr bwMode="auto">
            <a:xfrm>
              <a:off x="2259" y="3256"/>
              <a:ext cx="184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it-IT" altLang="en-US" sz="1200" b="1"/>
                <a:t>A</a:t>
              </a:r>
            </a:p>
          </p:txBody>
        </p:sp>
        <p:sp>
          <p:nvSpPr>
            <p:cNvPr id="1102905" name="Line 57"/>
            <p:cNvSpPr>
              <a:spLocks noChangeShapeType="1"/>
            </p:cNvSpPr>
            <p:nvPr/>
          </p:nvSpPr>
          <p:spPr bwMode="auto">
            <a:xfrm>
              <a:off x="2311" y="3374"/>
              <a:ext cx="2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2906" name="Text Box 58"/>
            <p:cNvSpPr txBox="1">
              <a:spLocks noChangeArrowheads="1"/>
            </p:cNvSpPr>
            <p:nvPr/>
          </p:nvSpPr>
          <p:spPr bwMode="auto">
            <a:xfrm>
              <a:off x="4735" y="3254"/>
              <a:ext cx="184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it-IT" altLang="en-US" sz="1200" b="1"/>
                <a:t>B</a:t>
              </a:r>
            </a:p>
          </p:txBody>
        </p:sp>
        <p:sp>
          <p:nvSpPr>
            <p:cNvPr id="1102907" name="Rectangle 59"/>
            <p:cNvSpPr>
              <a:spLocks noChangeArrowheads="1"/>
            </p:cNvSpPr>
            <p:nvPr/>
          </p:nvSpPr>
          <p:spPr bwMode="auto">
            <a:xfrm rot="16200000">
              <a:off x="1831" y="3229"/>
              <a:ext cx="499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l-GR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 2" panose="05020102010507070707" pitchFamily="18" charset="2"/>
                </a:rPr>
                <a:t>Δ</a:t>
              </a:r>
              <a:r>
                <a:rPr lang="it-IT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 2" panose="05020102010507070707" pitchFamily="18" charset="2"/>
                </a:rPr>
                <a:t>T(k)</a:t>
              </a:r>
            </a:p>
          </p:txBody>
        </p:sp>
        <p:sp>
          <p:nvSpPr>
            <p:cNvPr id="1102908" name="Rectangle 60"/>
            <p:cNvSpPr>
              <a:spLocks noChangeArrowheads="1"/>
            </p:cNvSpPr>
            <p:nvPr/>
          </p:nvSpPr>
          <p:spPr bwMode="auto">
            <a:xfrm>
              <a:off x="3240" y="3948"/>
              <a:ext cx="720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it-IT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pixel </a:t>
              </a:r>
              <a:r>
                <a:rPr lang="it-IT" altLang="en-US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</a:t>
              </a:r>
              <a:endParaRPr lang="it-IT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2909" name="Text Box 61"/>
            <p:cNvSpPr txBox="1">
              <a:spLocks noChangeArrowheads="1"/>
            </p:cNvSpPr>
            <p:nvPr/>
          </p:nvSpPr>
          <p:spPr bwMode="auto">
            <a:xfrm>
              <a:off x="3242" y="3367"/>
              <a:ext cx="1001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sz="1000" b="1" dirty="0" err="1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Prata</a:t>
              </a:r>
              <a:r>
                <a:rPr lang="en-US" altLang="en-US" sz="1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(1989) threshold</a:t>
              </a:r>
            </a:p>
          </p:txBody>
        </p:sp>
      </p:grpSp>
      <p:sp>
        <p:nvSpPr>
          <p:cNvPr id="1102914" name="Rectangle 66"/>
          <p:cNvSpPr>
            <a:spLocks noChangeArrowheads="1"/>
          </p:cNvSpPr>
          <p:nvPr/>
        </p:nvSpPr>
        <p:spPr bwMode="auto">
          <a:xfrm>
            <a:off x="9334501" y="2582863"/>
            <a:ext cx="19452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SAND STORM</a:t>
            </a:r>
          </a:p>
        </p:txBody>
      </p:sp>
      <p:sp>
        <p:nvSpPr>
          <p:cNvPr id="1102916" name="Rectangle 68"/>
          <p:cNvSpPr>
            <a:spLocks noChangeArrowheads="1"/>
          </p:cNvSpPr>
          <p:nvPr/>
        </p:nvSpPr>
        <p:spPr bwMode="auto">
          <a:xfrm>
            <a:off x="2398139" y="3229525"/>
            <a:ext cx="1945216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MISSED</a:t>
            </a:r>
          </a:p>
        </p:txBody>
      </p: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503" y="-26988"/>
            <a:ext cx="11834948" cy="1676401"/>
          </a:xfrm>
        </p:spPr>
        <p:txBody>
          <a:bodyPr>
            <a:normAutofit/>
          </a:bodyPr>
          <a:lstStyle/>
          <a:p>
            <a:pPr algn="ctr"/>
            <a:r>
              <a:rPr lang="it-IT" altLang="en-US" sz="1600" b="1" dirty="0">
                <a:latin typeface="Times New Roman" pitchFamily="18" charset="0"/>
                <a:cs typeface="Times New Roman" pitchFamily="18" charset="0"/>
              </a:rPr>
              <a:t>TRADITIONAL (FIXED THERSHOLD) METHODS FOR DUST-CLOUD DETECTION</a:t>
            </a:r>
            <a:br>
              <a:rPr lang="it-IT" altLang="en-US" sz="1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Split Window BTD method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e.g. </a:t>
            </a:r>
            <a:r>
              <a:rPr lang="en-GB" sz="1400" dirty="0" err="1">
                <a:latin typeface="Times New Roman" pitchFamily="18" charset="0"/>
                <a:cs typeface="Times New Roman" pitchFamily="18" charset="0"/>
              </a:rPr>
              <a:t>Prata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. 1989, Gu et al., 2003; Luo et al., 2003)</a:t>
            </a:r>
            <a:br>
              <a:rPr lang="it-IT" altLang="en-US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it-IT" altLang="en-US" sz="3200" b="1" dirty="0" err="1">
                <a:latin typeface="Times New Roman" pitchFamily="18" charset="0"/>
                <a:cs typeface="Times New Roman" pitchFamily="18" charset="0"/>
              </a:rPr>
              <a:t>Main</a:t>
            </a:r>
            <a:r>
              <a:rPr lang="it-IT" alt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altLang="en-US" sz="3200" b="1" dirty="0" err="1">
                <a:latin typeface="Times New Roman" pitchFamily="18" charset="0"/>
                <a:cs typeface="Times New Roman" pitchFamily="18" charset="0"/>
              </a:rPr>
              <a:t>issues</a:t>
            </a:r>
            <a:r>
              <a:rPr lang="it-IT" altLang="en-US" sz="32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it-IT" altLang="en-US" sz="3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missed</a:t>
            </a:r>
            <a:r>
              <a:rPr lang="it-IT" alt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altLang="en-US" sz="3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detections</a:t>
            </a:r>
            <a:endParaRPr lang="en-GB" altLang="en-US" sz="1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57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0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0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0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897" grpId="0" animBg="1"/>
      <p:bldP spid="1102898" grpId="0" animBg="1"/>
      <p:bldP spid="1102914" grpId="0"/>
      <p:bldP spid="11029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979" name="Rectangle 3"/>
          <p:cNvSpPr>
            <a:spLocks noChangeArrowheads="1"/>
          </p:cNvSpPr>
          <p:nvPr/>
        </p:nvSpPr>
        <p:spPr bwMode="auto">
          <a:xfrm>
            <a:off x="143934" y="1300163"/>
            <a:ext cx="11857567" cy="5040312"/>
          </a:xfrm>
          <a:prstGeom prst="rect">
            <a:avLst/>
          </a:prstGeom>
          <a:solidFill>
            <a:srgbClr val="2E75B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12385" y="1479551"/>
            <a:ext cx="10162116" cy="4729163"/>
            <a:chOff x="899" y="912"/>
            <a:chExt cx="4801" cy="2979"/>
          </a:xfrm>
        </p:grpSpPr>
        <p:sp>
          <p:nvSpPr>
            <p:cNvPr id="3454981" name="Line 5"/>
            <p:cNvSpPr>
              <a:spLocks noChangeShapeType="1"/>
            </p:cNvSpPr>
            <p:nvPr/>
          </p:nvSpPr>
          <p:spPr bwMode="auto">
            <a:xfrm>
              <a:off x="1236" y="3580"/>
              <a:ext cx="446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145" name="Text Box 6"/>
            <p:cNvSpPr txBox="1">
              <a:spLocks noChangeArrowheads="1"/>
            </p:cNvSpPr>
            <p:nvPr/>
          </p:nvSpPr>
          <p:spPr bwMode="auto">
            <a:xfrm>
              <a:off x="2640" y="3600"/>
              <a:ext cx="101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2400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time or </a:t>
              </a:r>
              <a:r>
                <a:rPr lang="it-IT" sz="2400" dirty="0" err="1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distance</a:t>
              </a:r>
              <a:endParaRPr lang="en-GB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54983" name="Freeform 7"/>
            <p:cNvSpPr>
              <a:spLocks/>
            </p:cNvSpPr>
            <p:nvPr/>
          </p:nvSpPr>
          <p:spPr bwMode="auto">
            <a:xfrm>
              <a:off x="1248" y="2260"/>
              <a:ext cx="3984" cy="960"/>
            </a:xfrm>
            <a:custGeom>
              <a:avLst/>
              <a:gdLst/>
              <a:ahLst/>
              <a:cxnLst>
                <a:cxn ang="0">
                  <a:pos x="0" y="648"/>
                </a:cxn>
                <a:cxn ang="0">
                  <a:pos x="240" y="360"/>
                </a:cxn>
                <a:cxn ang="0">
                  <a:pos x="480" y="456"/>
                </a:cxn>
                <a:cxn ang="0">
                  <a:pos x="720" y="24"/>
                </a:cxn>
                <a:cxn ang="0">
                  <a:pos x="912" y="312"/>
                </a:cxn>
                <a:cxn ang="0">
                  <a:pos x="1248" y="168"/>
                </a:cxn>
                <a:cxn ang="0">
                  <a:pos x="1488" y="552"/>
                </a:cxn>
                <a:cxn ang="0">
                  <a:pos x="1728" y="504"/>
                </a:cxn>
                <a:cxn ang="0">
                  <a:pos x="2016" y="792"/>
                </a:cxn>
                <a:cxn ang="0">
                  <a:pos x="2160" y="504"/>
                </a:cxn>
                <a:cxn ang="0">
                  <a:pos x="2352" y="648"/>
                </a:cxn>
                <a:cxn ang="0">
                  <a:pos x="2496" y="456"/>
                </a:cxn>
                <a:cxn ang="0">
                  <a:pos x="2640" y="216"/>
                </a:cxn>
                <a:cxn ang="0">
                  <a:pos x="2832" y="504"/>
                </a:cxn>
                <a:cxn ang="0">
                  <a:pos x="3024" y="456"/>
                </a:cxn>
                <a:cxn ang="0">
                  <a:pos x="3216" y="936"/>
                </a:cxn>
                <a:cxn ang="0">
                  <a:pos x="3360" y="600"/>
                </a:cxn>
                <a:cxn ang="0">
                  <a:pos x="3456" y="504"/>
                </a:cxn>
                <a:cxn ang="0">
                  <a:pos x="3648" y="72"/>
                </a:cxn>
                <a:cxn ang="0">
                  <a:pos x="3888" y="552"/>
                </a:cxn>
                <a:cxn ang="0">
                  <a:pos x="3984" y="504"/>
                </a:cxn>
              </a:cxnLst>
              <a:rect l="0" t="0" r="r" b="b"/>
              <a:pathLst>
                <a:path w="3984" h="960">
                  <a:moveTo>
                    <a:pt x="0" y="648"/>
                  </a:moveTo>
                  <a:cubicBezTo>
                    <a:pt x="80" y="520"/>
                    <a:pt x="160" y="392"/>
                    <a:pt x="240" y="360"/>
                  </a:cubicBezTo>
                  <a:cubicBezTo>
                    <a:pt x="320" y="328"/>
                    <a:pt x="400" y="512"/>
                    <a:pt x="480" y="456"/>
                  </a:cubicBezTo>
                  <a:cubicBezTo>
                    <a:pt x="560" y="400"/>
                    <a:pt x="648" y="48"/>
                    <a:pt x="720" y="24"/>
                  </a:cubicBezTo>
                  <a:cubicBezTo>
                    <a:pt x="792" y="0"/>
                    <a:pt x="824" y="288"/>
                    <a:pt x="912" y="312"/>
                  </a:cubicBezTo>
                  <a:cubicBezTo>
                    <a:pt x="1000" y="336"/>
                    <a:pt x="1152" y="128"/>
                    <a:pt x="1248" y="168"/>
                  </a:cubicBezTo>
                  <a:cubicBezTo>
                    <a:pt x="1344" y="208"/>
                    <a:pt x="1408" y="496"/>
                    <a:pt x="1488" y="552"/>
                  </a:cubicBezTo>
                  <a:cubicBezTo>
                    <a:pt x="1568" y="608"/>
                    <a:pt x="1640" y="464"/>
                    <a:pt x="1728" y="504"/>
                  </a:cubicBezTo>
                  <a:cubicBezTo>
                    <a:pt x="1816" y="544"/>
                    <a:pt x="1944" y="792"/>
                    <a:pt x="2016" y="792"/>
                  </a:cubicBezTo>
                  <a:cubicBezTo>
                    <a:pt x="2088" y="792"/>
                    <a:pt x="2104" y="528"/>
                    <a:pt x="2160" y="504"/>
                  </a:cubicBezTo>
                  <a:cubicBezTo>
                    <a:pt x="2216" y="480"/>
                    <a:pt x="2296" y="656"/>
                    <a:pt x="2352" y="648"/>
                  </a:cubicBezTo>
                  <a:cubicBezTo>
                    <a:pt x="2408" y="640"/>
                    <a:pt x="2448" y="528"/>
                    <a:pt x="2496" y="456"/>
                  </a:cubicBezTo>
                  <a:cubicBezTo>
                    <a:pt x="2544" y="384"/>
                    <a:pt x="2584" y="208"/>
                    <a:pt x="2640" y="216"/>
                  </a:cubicBezTo>
                  <a:cubicBezTo>
                    <a:pt x="2696" y="224"/>
                    <a:pt x="2768" y="464"/>
                    <a:pt x="2832" y="504"/>
                  </a:cubicBezTo>
                  <a:cubicBezTo>
                    <a:pt x="2896" y="544"/>
                    <a:pt x="2960" y="384"/>
                    <a:pt x="3024" y="456"/>
                  </a:cubicBezTo>
                  <a:cubicBezTo>
                    <a:pt x="3088" y="528"/>
                    <a:pt x="3160" y="912"/>
                    <a:pt x="3216" y="936"/>
                  </a:cubicBezTo>
                  <a:cubicBezTo>
                    <a:pt x="3272" y="960"/>
                    <a:pt x="3320" y="672"/>
                    <a:pt x="3360" y="600"/>
                  </a:cubicBezTo>
                  <a:cubicBezTo>
                    <a:pt x="3400" y="528"/>
                    <a:pt x="3408" y="592"/>
                    <a:pt x="3456" y="504"/>
                  </a:cubicBezTo>
                  <a:cubicBezTo>
                    <a:pt x="3504" y="416"/>
                    <a:pt x="3576" y="64"/>
                    <a:pt x="3648" y="72"/>
                  </a:cubicBezTo>
                  <a:cubicBezTo>
                    <a:pt x="3720" y="80"/>
                    <a:pt x="3832" y="480"/>
                    <a:pt x="3888" y="552"/>
                  </a:cubicBezTo>
                  <a:cubicBezTo>
                    <a:pt x="3944" y="624"/>
                    <a:pt x="3976" y="528"/>
                    <a:pt x="3984" y="504"/>
                  </a:cubicBezTo>
                </a:path>
              </a:pathLst>
            </a:custGeom>
            <a:noFill/>
            <a:ln w="34925" cap="flat" cmpd="sng">
              <a:solidFill>
                <a:srgbClr val="00FF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147" name="Text Box 8"/>
            <p:cNvSpPr txBox="1">
              <a:spLocks noChangeArrowheads="1"/>
            </p:cNvSpPr>
            <p:nvPr/>
          </p:nvSpPr>
          <p:spPr bwMode="auto">
            <a:xfrm rot="16200000">
              <a:off x="667" y="1916"/>
              <a:ext cx="682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2400" b="1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it-IT" sz="2400" b="1" dirty="0" err="1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Signal</a:t>
              </a:r>
              <a:endParaRPr lang="en-GB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54985" name="Line 9"/>
            <p:cNvSpPr>
              <a:spLocks noChangeShapeType="1"/>
            </p:cNvSpPr>
            <p:nvPr/>
          </p:nvSpPr>
          <p:spPr bwMode="auto">
            <a:xfrm flipV="1">
              <a:off x="1248" y="912"/>
              <a:ext cx="0" cy="26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985684" y="2020889"/>
            <a:ext cx="6180666" cy="1584325"/>
            <a:chOff x="1973" y="1231"/>
            <a:chExt cx="2920" cy="998"/>
          </a:xfrm>
        </p:grpSpPr>
        <p:sp>
          <p:nvSpPr>
            <p:cNvPr id="3454989" name="Line 13"/>
            <p:cNvSpPr>
              <a:spLocks noChangeShapeType="1"/>
            </p:cNvSpPr>
            <p:nvPr/>
          </p:nvSpPr>
          <p:spPr bwMode="auto">
            <a:xfrm>
              <a:off x="4893" y="1797"/>
              <a:ext cx="0" cy="432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1973" y="1231"/>
              <a:ext cx="2399" cy="925"/>
              <a:chOff x="1968" y="1167"/>
              <a:chExt cx="2399" cy="925"/>
            </a:xfrm>
          </p:grpSpPr>
          <p:sp>
            <p:nvSpPr>
              <p:cNvPr id="3454991" name="Line 15"/>
              <p:cNvSpPr>
                <a:spLocks noChangeShapeType="1"/>
              </p:cNvSpPr>
              <p:nvPr/>
            </p:nvSpPr>
            <p:spPr bwMode="auto">
              <a:xfrm>
                <a:off x="1968" y="1660"/>
                <a:ext cx="0" cy="432"/>
              </a:xfrm>
              <a:prstGeom prst="line">
                <a:avLst/>
              </a:prstGeom>
              <a:noFill/>
              <a:ln w="63500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8141" name="Text Box 16"/>
              <p:cNvSpPr txBox="1">
                <a:spLocks noChangeArrowheads="1"/>
              </p:cNvSpPr>
              <p:nvPr/>
            </p:nvSpPr>
            <p:spPr bwMode="auto">
              <a:xfrm>
                <a:off x="3014" y="1167"/>
                <a:ext cx="1353" cy="4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it-IT" sz="4400" dirty="0" err="1">
                    <a:solidFill>
                      <a:srgbClr val="FFFFFF"/>
                    </a:solidFill>
                    <a:latin typeface="Times New Roman" pitchFamily="18" charset="0"/>
                    <a:cs typeface="Times New Roman" pitchFamily="18" charset="0"/>
                  </a:rPr>
                  <a:t>anomalies</a:t>
                </a:r>
                <a:r>
                  <a:rPr lang="it-IT" sz="4400" dirty="0">
                    <a:solidFill>
                      <a:srgbClr val="FFFFFF"/>
                    </a:solidFill>
                    <a:latin typeface="Times New Roman" pitchFamily="18" charset="0"/>
                    <a:cs typeface="Times New Roman" pitchFamily="18" charset="0"/>
                  </a:rPr>
                  <a:t> ?</a:t>
                </a:r>
                <a:endParaRPr lang="en-GB" sz="4400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3454994" name="Line 18"/>
          <p:cNvSpPr>
            <a:spLocks noChangeShapeType="1"/>
          </p:cNvSpPr>
          <p:nvPr/>
        </p:nvSpPr>
        <p:spPr bwMode="auto">
          <a:xfrm>
            <a:off x="2305052" y="3821113"/>
            <a:ext cx="9696449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5" name="Text Box 20"/>
          <p:cNvSpPr txBox="1">
            <a:spLocks noChangeArrowheads="1"/>
          </p:cNvSpPr>
          <p:nvPr/>
        </p:nvSpPr>
        <p:spPr bwMode="auto">
          <a:xfrm>
            <a:off x="-120650" y="4143376"/>
            <a:ext cx="2927351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GB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Fixed threshold </a:t>
            </a:r>
          </a:p>
          <a:p>
            <a:pPr algn="ctr" eaLnBrk="0" hangingPunct="0"/>
            <a:r>
              <a:rPr lang="en-GB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tests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503" y="-26988"/>
            <a:ext cx="11834948" cy="1193937"/>
          </a:xfrm>
        </p:spPr>
        <p:txBody>
          <a:bodyPr>
            <a:normAutofit fontScale="90000"/>
          </a:bodyPr>
          <a:lstStyle/>
          <a:p>
            <a:pPr algn="ctr"/>
            <a:br>
              <a:rPr lang="it-IT" altLang="en-US" sz="2400" b="1" dirty="0">
                <a:latin typeface="Times New Roman" pitchFamily="18" charset="0"/>
                <a:cs typeface="Times New Roman" pitchFamily="18" charset="0"/>
              </a:rPr>
            </a:b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What  does “anomaly” mean ?</a:t>
            </a:r>
            <a:b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lang="it-IT" altLang="en-US" sz="2400" b="1" dirty="0">
                <a:latin typeface="Times New Roman" pitchFamily="18" charset="0"/>
                <a:cs typeface="Times New Roman" pitchFamily="18" charset="0"/>
              </a:rPr>
              <a:t>TRADITIONAL (FIXED THERSHOLD) METHODS</a:t>
            </a:r>
            <a:endParaRPr lang="en-GB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9861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43934" y="1300163"/>
            <a:ext cx="11857567" cy="5040312"/>
          </a:xfrm>
          <a:prstGeom prst="rect">
            <a:avLst/>
          </a:prstGeom>
          <a:solidFill>
            <a:srgbClr val="2E75B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12385" y="1479551"/>
            <a:ext cx="10162116" cy="4729163"/>
            <a:chOff x="899" y="912"/>
            <a:chExt cx="4801" cy="2979"/>
          </a:xfrm>
        </p:grpSpPr>
        <p:sp>
          <p:nvSpPr>
            <p:cNvPr id="3454981" name="Line 5"/>
            <p:cNvSpPr>
              <a:spLocks noChangeShapeType="1"/>
            </p:cNvSpPr>
            <p:nvPr/>
          </p:nvSpPr>
          <p:spPr bwMode="auto">
            <a:xfrm>
              <a:off x="1236" y="3580"/>
              <a:ext cx="446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174" name="Text Box 6"/>
            <p:cNvSpPr txBox="1">
              <a:spLocks noChangeArrowheads="1"/>
            </p:cNvSpPr>
            <p:nvPr/>
          </p:nvSpPr>
          <p:spPr bwMode="auto">
            <a:xfrm>
              <a:off x="2640" y="3600"/>
              <a:ext cx="101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2400" dirty="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time or </a:t>
              </a:r>
              <a:r>
                <a:rPr lang="it-IT" sz="2400" dirty="0" err="1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distance</a:t>
              </a:r>
              <a:endParaRPr lang="en-GB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54983" name="Freeform 7"/>
            <p:cNvSpPr>
              <a:spLocks/>
            </p:cNvSpPr>
            <p:nvPr/>
          </p:nvSpPr>
          <p:spPr bwMode="auto">
            <a:xfrm>
              <a:off x="1248" y="2260"/>
              <a:ext cx="3984" cy="960"/>
            </a:xfrm>
            <a:custGeom>
              <a:avLst/>
              <a:gdLst/>
              <a:ahLst/>
              <a:cxnLst>
                <a:cxn ang="0">
                  <a:pos x="0" y="648"/>
                </a:cxn>
                <a:cxn ang="0">
                  <a:pos x="240" y="360"/>
                </a:cxn>
                <a:cxn ang="0">
                  <a:pos x="480" y="456"/>
                </a:cxn>
                <a:cxn ang="0">
                  <a:pos x="720" y="24"/>
                </a:cxn>
                <a:cxn ang="0">
                  <a:pos x="912" y="312"/>
                </a:cxn>
                <a:cxn ang="0">
                  <a:pos x="1248" y="168"/>
                </a:cxn>
                <a:cxn ang="0">
                  <a:pos x="1488" y="552"/>
                </a:cxn>
                <a:cxn ang="0">
                  <a:pos x="1728" y="504"/>
                </a:cxn>
                <a:cxn ang="0">
                  <a:pos x="2016" y="792"/>
                </a:cxn>
                <a:cxn ang="0">
                  <a:pos x="2160" y="504"/>
                </a:cxn>
                <a:cxn ang="0">
                  <a:pos x="2352" y="648"/>
                </a:cxn>
                <a:cxn ang="0">
                  <a:pos x="2496" y="456"/>
                </a:cxn>
                <a:cxn ang="0">
                  <a:pos x="2640" y="216"/>
                </a:cxn>
                <a:cxn ang="0">
                  <a:pos x="2832" y="504"/>
                </a:cxn>
                <a:cxn ang="0">
                  <a:pos x="3024" y="456"/>
                </a:cxn>
                <a:cxn ang="0">
                  <a:pos x="3216" y="936"/>
                </a:cxn>
                <a:cxn ang="0">
                  <a:pos x="3360" y="600"/>
                </a:cxn>
                <a:cxn ang="0">
                  <a:pos x="3456" y="504"/>
                </a:cxn>
                <a:cxn ang="0">
                  <a:pos x="3648" y="72"/>
                </a:cxn>
                <a:cxn ang="0">
                  <a:pos x="3888" y="552"/>
                </a:cxn>
                <a:cxn ang="0">
                  <a:pos x="3984" y="504"/>
                </a:cxn>
              </a:cxnLst>
              <a:rect l="0" t="0" r="r" b="b"/>
              <a:pathLst>
                <a:path w="3984" h="960">
                  <a:moveTo>
                    <a:pt x="0" y="648"/>
                  </a:moveTo>
                  <a:cubicBezTo>
                    <a:pt x="80" y="520"/>
                    <a:pt x="160" y="392"/>
                    <a:pt x="240" y="360"/>
                  </a:cubicBezTo>
                  <a:cubicBezTo>
                    <a:pt x="320" y="328"/>
                    <a:pt x="400" y="512"/>
                    <a:pt x="480" y="456"/>
                  </a:cubicBezTo>
                  <a:cubicBezTo>
                    <a:pt x="560" y="400"/>
                    <a:pt x="648" y="48"/>
                    <a:pt x="720" y="24"/>
                  </a:cubicBezTo>
                  <a:cubicBezTo>
                    <a:pt x="792" y="0"/>
                    <a:pt x="824" y="288"/>
                    <a:pt x="912" y="312"/>
                  </a:cubicBezTo>
                  <a:cubicBezTo>
                    <a:pt x="1000" y="336"/>
                    <a:pt x="1152" y="128"/>
                    <a:pt x="1248" y="168"/>
                  </a:cubicBezTo>
                  <a:cubicBezTo>
                    <a:pt x="1344" y="208"/>
                    <a:pt x="1408" y="496"/>
                    <a:pt x="1488" y="552"/>
                  </a:cubicBezTo>
                  <a:cubicBezTo>
                    <a:pt x="1568" y="608"/>
                    <a:pt x="1640" y="464"/>
                    <a:pt x="1728" y="504"/>
                  </a:cubicBezTo>
                  <a:cubicBezTo>
                    <a:pt x="1816" y="544"/>
                    <a:pt x="1944" y="792"/>
                    <a:pt x="2016" y="792"/>
                  </a:cubicBezTo>
                  <a:cubicBezTo>
                    <a:pt x="2088" y="792"/>
                    <a:pt x="2104" y="528"/>
                    <a:pt x="2160" y="504"/>
                  </a:cubicBezTo>
                  <a:cubicBezTo>
                    <a:pt x="2216" y="480"/>
                    <a:pt x="2296" y="656"/>
                    <a:pt x="2352" y="648"/>
                  </a:cubicBezTo>
                  <a:cubicBezTo>
                    <a:pt x="2408" y="640"/>
                    <a:pt x="2448" y="528"/>
                    <a:pt x="2496" y="456"/>
                  </a:cubicBezTo>
                  <a:cubicBezTo>
                    <a:pt x="2544" y="384"/>
                    <a:pt x="2584" y="208"/>
                    <a:pt x="2640" y="216"/>
                  </a:cubicBezTo>
                  <a:cubicBezTo>
                    <a:pt x="2696" y="224"/>
                    <a:pt x="2768" y="464"/>
                    <a:pt x="2832" y="504"/>
                  </a:cubicBezTo>
                  <a:cubicBezTo>
                    <a:pt x="2896" y="544"/>
                    <a:pt x="2960" y="384"/>
                    <a:pt x="3024" y="456"/>
                  </a:cubicBezTo>
                  <a:cubicBezTo>
                    <a:pt x="3088" y="528"/>
                    <a:pt x="3160" y="912"/>
                    <a:pt x="3216" y="936"/>
                  </a:cubicBezTo>
                  <a:cubicBezTo>
                    <a:pt x="3272" y="960"/>
                    <a:pt x="3320" y="672"/>
                    <a:pt x="3360" y="600"/>
                  </a:cubicBezTo>
                  <a:cubicBezTo>
                    <a:pt x="3400" y="528"/>
                    <a:pt x="3408" y="592"/>
                    <a:pt x="3456" y="504"/>
                  </a:cubicBezTo>
                  <a:cubicBezTo>
                    <a:pt x="3504" y="416"/>
                    <a:pt x="3576" y="64"/>
                    <a:pt x="3648" y="72"/>
                  </a:cubicBezTo>
                  <a:cubicBezTo>
                    <a:pt x="3720" y="80"/>
                    <a:pt x="3832" y="480"/>
                    <a:pt x="3888" y="552"/>
                  </a:cubicBezTo>
                  <a:cubicBezTo>
                    <a:pt x="3944" y="624"/>
                    <a:pt x="3976" y="528"/>
                    <a:pt x="3984" y="504"/>
                  </a:cubicBezTo>
                </a:path>
              </a:pathLst>
            </a:custGeom>
            <a:noFill/>
            <a:ln w="34925" cap="flat" cmpd="sng">
              <a:solidFill>
                <a:srgbClr val="00FF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176" name="Text Box 8"/>
            <p:cNvSpPr txBox="1">
              <a:spLocks noChangeArrowheads="1"/>
            </p:cNvSpPr>
            <p:nvPr/>
          </p:nvSpPr>
          <p:spPr bwMode="auto">
            <a:xfrm rot="16200000">
              <a:off x="667" y="1916"/>
              <a:ext cx="682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2400" b="1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 Signal</a:t>
              </a:r>
              <a:endParaRPr lang="en-GB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54985" name="Line 9"/>
            <p:cNvSpPr>
              <a:spLocks noChangeShapeType="1"/>
            </p:cNvSpPr>
            <p:nvPr/>
          </p:nvSpPr>
          <p:spPr bwMode="auto">
            <a:xfrm flipV="1">
              <a:off x="1248" y="912"/>
              <a:ext cx="0" cy="26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985684" y="2020889"/>
            <a:ext cx="6180666" cy="1584325"/>
            <a:chOff x="1973" y="1231"/>
            <a:chExt cx="2920" cy="998"/>
          </a:xfrm>
        </p:grpSpPr>
        <p:sp>
          <p:nvSpPr>
            <p:cNvPr id="3454989" name="Line 13"/>
            <p:cNvSpPr>
              <a:spLocks noChangeShapeType="1"/>
            </p:cNvSpPr>
            <p:nvPr/>
          </p:nvSpPr>
          <p:spPr bwMode="auto">
            <a:xfrm>
              <a:off x="4893" y="1797"/>
              <a:ext cx="0" cy="432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1973" y="1231"/>
              <a:ext cx="2399" cy="925"/>
              <a:chOff x="1968" y="1167"/>
              <a:chExt cx="2399" cy="925"/>
            </a:xfrm>
          </p:grpSpPr>
          <p:sp>
            <p:nvSpPr>
              <p:cNvPr id="3454991" name="Line 15"/>
              <p:cNvSpPr>
                <a:spLocks noChangeShapeType="1"/>
              </p:cNvSpPr>
              <p:nvPr/>
            </p:nvSpPr>
            <p:spPr bwMode="auto">
              <a:xfrm>
                <a:off x="1968" y="1660"/>
                <a:ext cx="0" cy="432"/>
              </a:xfrm>
              <a:prstGeom prst="line">
                <a:avLst/>
              </a:prstGeom>
              <a:noFill/>
              <a:ln w="63500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170" name="Text Box 16"/>
              <p:cNvSpPr txBox="1">
                <a:spLocks noChangeArrowheads="1"/>
              </p:cNvSpPr>
              <p:nvPr/>
            </p:nvSpPr>
            <p:spPr bwMode="auto">
              <a:xfrm>
                <a:off x="3014" y="1167"/>
                <a:ext cx="1353" cy="4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it-IT" sz="4400">
                    <a:solidFill>
                      <a:srgbClr val="FFFFFF"/>
                    </a:solidFill>
                    <a:latin typeface="Times New Roman" pitchFamily="18" charset="0"/>
                    <a:cs typeface="Times New Roman" pitchFamily="18" charset="0"/>
                  </a:rPr>
                  <a:t>anomalies ?</a:t>
                </a:r>
                <a:endParaRPr lang="en-GB" sz="440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3454994" name="Line 18"/>
          <p:cNvSpPr>
            <a:spLocks noChangeShapeType="1"/>
          </p:cNvSpPr>
          <p:nvPr/>
        </p:nvSpPr>
        <p:spPr bwMode="auto">
          <a:xfrm>
            <a:off x="2305052" y="3821113"/>
            <a:ext cx="9696449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159" name="Text Box 20"/>
          <p:cNvSpPr txBox="1">
            <a:spLocks noChangeArrowheads="1"/>
          </p:cNvSpPr>
          <p:nvPr/>
        </p:nvSpPr>
        <p:spPr bwMode="auto">
          <a:xfrm>
            <a:off x="-120650" y="4143376"/>
            <a:ext cx="2927351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GB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Fixed threshold </a:t>
            </a:r>
          </a:p>
          <a:p>
            <a:pPr algn="ctr" eaLnBrk="0" hangingPunct="0"/>
            <a:r>
              <a:rPr lang="en-GB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tests</a:t>
            </a:r>
          </a:p>
        </p:txBody>
      </p:sp>
      <p:sp>
        <p:nvSpPr>
          <p:cNvPr id="557077" name="Rectangle 21"/>
          <p:cNvSpPr>
            <a:spLocks noChangeArrowheads="1"/>
          </p:cNvSpPr>
          <p:nvPr/>
        </p:nvSpPr>
        <p:spPr bwMode="auto">
          <a:xfrm>
            <a:off x="1071033" y="2503489"/>
            <a:ext cx="12192000" cy="7461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b="1" dirty="0">
                <a:solidFill>
                  <a:srgbClr val="FF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false alarms too !</a:t>
            </a:r>
            <a:endParaRPr lang="en-GB" sz="4000" b="1" dirty="0">
              <a:solidFill>
                <a:srgbClr val="FF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5126567" y="3121028"/>
            <a:ext cx="2976033" cy="728663"/>
            <a:chOff x="2422" y="1956"/>
            <a:chExt cx="1406" cy="459"/>
          </a:xfrm>
        </p:grpSpPr>
        <p:sp>
          <p:nvSpPr>
            <p:cNvPr id="49164" name="Line 22"/>
            <p:cNvSpPr>
              <a:spLocks noChangeShapeType="1"/>
            </p:cNvSpPr>
            <p:nvPr/>
          </p:nvSpPr>
          <p:spPr bwMode="auto">
            <a:xfrm>
              <a:off x="3828" y="1983"/>
              <a:ext cx="0" cy="432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166" name="Line 24"/>
            <p:cNvSpPr>
              <a:spLocks noChangeShapeType="1"/>
            </p:cNvSpPr>
            <p:nvPr/>
          </p:nvSpPr>
          <p:spPr bwMode="auto">
            <a:xfrm>
              <a:off x="2422" y="1956"/>
              <a:ext cx="0" cy="432"/>
            </a:xfrm>
            <a:prstGeom prst="line">
              <a:avLst/>
            </a:prstGeom>
            <a:noFill/>
            <a:ln w="63500">
              <a:solidFill>
                <a:srgbClr val="FFCC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104503" y="-26988"/>
            <a:ext cx="11834948" cy="1193937"/>
          </a:xfrm>
        </p:spPr>
        <p:txBody>
          <a:bodyPr/>
          <a:lstStyle/>
          <a:p>
            <a:pPr algn="ctr"/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What  does “anomaly” mean ? </a:t>
            </a:r>
            <a:b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lower thresholds increase  sensitivity…</a:t>
            </a:r>
            <a:endParaRPr lang="en-GB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58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79191E-6 L -0.00173 0.061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549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5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43934" y="1300163"/>
            <a:ext cx="11857567" cy="5040312"/>
          </a:xfrm>
          <a:prstGeom prst="rect">
            <a:avLst/>
          </a:prstGeom>
          <a:solidFill>
            <a:srgbClr val="2E75B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12385" y="1479551"/>
            <a:ext cx="10162116" cy="4729163"/>
            <a:chOff x="899" y="912"/>
            <a:chExt cx="4801" cy="2979"/>
          </a:xfrm>
        </p:grpSpPr>
        <p:sp>
          <p:nvSpPr>
            <p:cNvPr id="3454981" name="Line 5"/>
            <p:cNvSpPr>
              <a:spLocks noChangeShapeType="1"/>
            </p:cNvSpPr>
            <p:nvPr/>
          </p:nvSpPr>
          <p:spPr bwMode="auto">
            <a:xfrm>
              <a:off x="1236" y="3580"/>
              <a:ext cx="446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193" name="Text Box 6"/>
            <p:cNvSpPr txBox="1">
              <a:spLocks noChangeArrowheads="1"/>
            </p:cNvSpPr>
            <p:nvPr/>
          </p:nvSpPr>
          <p:spPr bwMode="auto">
            <a:xfrm>
              <a:off x="2640" y="3600"/>
              <a:ext cx="101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240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time or distance</a:t>
              </a:r>
              <a:endParaRPr lang="en-GB" sz="24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54983" name="Freeform 7"/>
            <p:cNvSpPr>
              <a:spLocks/>
            </p:cNvSpPr>
            <p:nvPr/>
          </p:nvSpPr>
          <p:spPr bwMode="auto">
            <a:xfrm>
              <a:off x="1248" y="2260"/>
              <a:ext cx="3984" cy="960"/>
            </a:xfrm>
            <a:custGeom>
              <a:avLst/>
              <a:gdLst/>
              <a:ahLst/>
              <a:cxnLst>
                <a:cxn ang="0">
                  <a:pos x="0" y="648"/>
                </a:cxn>
                <a:cxn ang="0">
                  <a:pos x="240" y="360"/>
                </a:cxn>
                <a:cxn ang="0">
                  <a:pos x="480" y="456"/>
                </a:cxn>
                <a:cxn ang="0">
                  <a:pos x="720" y="24"/>
                </a:cxn>
                <a:cxn ang="0">
                  <a:pos x="912" y="312"/>
                </a:cxn>
                <a:cxn ang="0">
                  <a:pos x="1248" y="168"/>
                </a:cxn>
                <a:cxn ang="0">
                  <a:pos x="1488" y="552"/>
                </a:cxn>
                <a:cxn ang="0">
                  <a:pos x="1728" y="504"/>
                </a:cxn>
                <a:cxn ang="0">
                  <a:pos x="2016" y="792"/>
                </a:cxn>
                <a:cxn ang="0">
                  <a:pos x="2160" y="504"/>
                </a:cxn>
                <a:cxn ang="0">
                  <a:pos x="2352" y="648"/>
                </a:cxn>
                <a:cxn ang="0">
                  <a:pos x="2496" y="456"/>
                </a:cxn>
                <a:cxn ang="0">
                  <a:pos x="2640" y="216"/>
                </a:cxn>
                <a:cxn ang="0">
                  <a:pos x="2832" y="504"/>
                </a:cxn>
                <a:cxn ang="0">
                  <a:pos x="3024" y="456"/>
                </a:cxn>
                <a:cxn ang="0">
                  <a:pos x="3216" y="936"/>
                </a:cxn>
                <a:cxn ang="0">
                  <a:pos x="3360" y="600"/>
                </a:cxn>
                <a:cxn ang="0">
                  <a:pos x="3456" y="504"/>
                </a:cxn>
                <a:cxn ang="0">
                  <a:pos x="3648" y="72"/>
                </a:cxn>
                <a:cxn ang="0">
                  <a:pos x="3888" y="552"/>
                </a:cxn>
                <a:cxn ang="0">
                  <a:pos x="3984" y="504"/>
                </a:cxn>
              </a:cxnLst>
              <a:rect l="0" t="0" r="r" b="b"/>
              <a:pathLst>
                <a:path w="3984" h="960">
                  <a:moveTo>
                    <a:pt x="0" y="648"/>
                  </a:moveTo>
                  <a:cubicBezTo>
                    <a:pt x="80" y="520"/>
                    <a:pt x="160" y="392"/>
                    <a:pt x="240" y="360"/>
                  </a:cubicBezTo>
                  <a:cubicBezTo>
                    <a:pt x="320" y="328"/>
                    <a:pt x="400" y="512"/>
                    <a:pt x="480" y="456"/>
                  </a:cubicBezTo>
                  <a:cubicBezTo>
                    <a:pt x="560" y="400"/>
                    <a:pt x="648" y="48"/>
                    <a:pt x="720" y="24"/>
                  </a:cubicBezTo>
                  <a:cubicBezTo>
                    <a:pt x="792" y="0"/>
                    <a:pt x="824" y="288"/>
                    <a:pt x="912" y="312"/>
                  </a:cubicBezTo>
                  <a:cubicBezTo>
                    <a:pt x="1000" y="336"/>
                    <a:pt x="1152" y="128"/>
                    <a:pt x="1248" y="168"/>
                  </a:cubicBezTo>
                  <a:cubicBezTo>
                    <a:pt x="1344" y="208"/>
                    <a:pt x="1408" y="496"/>
                    <a:pt x="1488" y="552"/>
                  </a:cubicBezTo>
                  <a:cubicBezTo>
                    <a:pt x="1568" y="608"/>
                    <a:pt x="1640" y="464"/>
                    <a:pt x="1728" y="504"/>
                  </a:cubicBezTo>
                  <a:cubicBezTo>
                    <a:pt x="1816" y="544"/>
                    <a:pt x="1944" y="792"/>
                    <a:pt x="2016" y="792"/>
                  </a:cubicBezTo>
                  <a:cubicBezTo>
                    <a:pt x="2088" y="792"/>
                    <a:pt x="2104" y="528"/>
                    <a:pt x="2160" y="504"/>
                  </a:cubicBezTo>
                  <a:cubicBezTo>
                    <a:pt x="2216" y="480"/>
                    <a:pt x="2296" y="656"/>
                    <a:pt x="2352" y="648"/>
                  </a:cubicBezTo>
                  <a:cubicBezTo>
                    <a:pt x="2408" y="640"/>
                    <a:pt x="2448" y="528"/>
                    <a:pt x="2496" y="456"/>
                  </a:cubicBezTo>
                  <a:cubicBezTo>
                    <a:pt x="2544" y="384"/>
                    <a:pt x="2584" y="208"/>
                    <a:pt x="2640" y="216"/>
                  </a:cubicBezTo>
                  <a:cubicBezTo>
                    <a:pt x="2696" y="224"/>
                    <a:pt x="2768" y="464"/>
                    <a:pt x="2832" y="504"/>
                  </a:cubicBezTo>
                  <a:cubicBezTo>
                    <a:pt x="2896" y="544"/>
                    <a:pt x="2960" y="384"/>
                    <a:pt x="3024" y="456"/>
                  </a:cubicBezTo>
                  <a:cubicBezTo>
                    <a:pt x="3088" y="528"/>
                    <a:pt x="3160" y="912"/>
                    <a:pt x="3216" y="936"/>
                  </a:cubicBezTo>
                  <a:cubicBezTo>
                    <a:pt x="3272" y="960"/>
                    <a:pt x="3320" y="672"/>
                    <a:pt x="3360" y="600"/>
                  </a:cubicBezTo>
                  <a:cubicBezTo>
                    <a:pt x="3400" y="528"/>
                    <a:pt x="3408" y="592"/>
                    <a:pt x="3456" y="504"/>
                  </a:cubicBezTo>
                  <a:cubicBezTo>
                    <a:pt x="3504" y="416"/>
                    <a:pt x="3576" y="64"/>
                    <a:pt x="3648" y="72"/>
                  </a:cubicBezTo>
                  <a:cubicBezTo>
                    <a:pt x="3720" y="80"/>
                    <a:pt x="3832" y="480"/>
                    <a:pt x="3888" y="552"/>
                  </a:cubicBezTo>
                  <a:cubicBezTo>
                    <a:pt x="3944" y="624"/>
                    <a:pt x="3976" y="528"/>
                    <a:pt x="3984" y="504"/>
                  </a:cubicBezTo>
                </a:path>
              </a:pathLst>
            </a:custGeom>
            <a:noFill/>
            <a:ln w="34925" cap="flat" cmpd="sng">
              <a:solidFill>
                <a:srgbClr val="00FF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195" name="Text Box 8"/>
            <p:cNvSpPr txBox="1">
              <a:spLocks noChangeArrowheads="1"/>
            </p:cNvSpPr>
            <p:nvPr/>
          </p:nvSpPr>
          <p:spPr bwMode="auto">
            <a:xfrm rot="16200000">
              <a:off x="667" y="1916"/>
              <a:ext cx="682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2400" b="1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 Signal</a:t>
              </a:r>
              <a:endParaRPr lang="en-GB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54985" name="Line 9"/>
            <p:cNvSpPr>
              <a:spLocks noChangeShapeType="1"/>
            </p:cNvSpPr>
            <p:nvPr/>
          </p:nvSpPr>
          <p:spPr bwMode="auto">
            <a:xfrm flipV="1">
              <a:off x="1248" y="912"/>
              <a:ext cx="0" cy="26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454989" name="Line 13"/>
          <p:cNvSpPr>
            <a:spLocks noChangeShapeType="1"/>
          </p:cNvSpPr>
          <p:nvPr/>
        </p:nvSpPr>
        <p:spPr bwMode="auto">
          <a:xfrm>
            <a:off x="10166351" y="2919413"/>
            <a:ext cx="0" cy="685800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985685" y="2020889"/>
            <a:ext cx="5077882" cy="1468437"/>
            <a:chOff x="1968" y="1167"/>
            <a:chExt cx="2399" cy="925"/>
          </a:xfrm>
        </p:grpSpPr>
        <p:sp>
          <p:nvSpPr>
            <p:cNvPr id="3454991" name="Line 15"/>
            <p:cNvSpPr>
              <a:spLocks noChangeShapeType="1"/>
            </p:cNvSpPr>
            <p:nvPr/>
          </p:nvSpPr>
          <p:spPr bwMode="auto">
            <a:xfrm>
              <a:off x="1968" y="1660"/>
              <a:ext cx="0" cy="432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189" name="Text Box 16"/>
            <p:cNvSpPr txBox="1">
              <a:spLocks noChangeArrowheads="1"/>
            </p:cNvSpPr>
            <p:nvPr/>
          </p:nvSpPr>
          <p:spPr bwMode="auto">
            <a:xfrm>
              <a:off x="3014" y="1167"/>
              <a:ext cx="1353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440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anomalies ?</a:t>
              </a:r>
              <a:endParaRPr lang="en-GB" sz="44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454994" name="Line 18"/>
          <p:cNvSpPr>
            <a:spLocks noChangeShapeType="1"/>
          </p:cNvSpPr>
          <p:nvPr/>
        </p:nvSpPr>
        <p:spPr bwMode="auto">
          <a:xfrm>
            <a:off x="2305052" y="3868738"/>
            <a:ext cx="9696449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84" name="Text Box 20"/>
          <p:cNvSpPr txBox="1">
            <a:spLocks noChangeArrowheads="1"/>
          </p:cNvSpPr>
          <p:nvPr/>
        </p:nvSpPr>
        <p:spPr bwMode="auto">
          <a:xfrm>
            <a:off x="-120650" y="4143376"/>
            <a:ext cx="2927351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GB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Fixed threshold </a:t>
            </a:r>
          </a:p>
          <a:p>
            <a:pPr algn="ctr" eaLnBrk="0" hangingPunct="0"/>
            <a:r>
              <a:rPr lang="en-GB" sz="16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tests</a:t>
            </a:r>
          </a:p>
        </p:txBody>
      </p:sp>
      <p:sp>
        <p:nvSpPr>
          <p:cNvPr id="50186" name="Rectangle 2"/>
          <p:cNvSpPr>
            <a:spLocks noChangeArrowheads="1"/>
          </p:cNvSpPr>
          <p:nvPr/>
        </p:nvSpPr>
        <p:spPr bwMode="auto">
          <a:xfrm>
            <a:off x="0" y="198438"/>
            <a:ext cx="12192000" cy="1143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70000"/>
              </a:lnSpc>
            </a:pPr>
            <a:r>
              <a:rPr lang="it-IT" sz="3200">
                <a:solidFill>
                  <a:schemeClr val="bg1"/>
                </a:solidFill>
                <a:latin typeface="Times New Roman" pitchFamily="18" charset="0"/>
              </a:rPr>
              <a:t>      </a:t>
            </a:r>
          </a:p>
        </p:txBody>
      </p:sp>
      <p:sp>
        <p:nvSpPr>
          <p:cNvPr id="558100" name="Rectangle 20"/>
          <p:cNvSpPr>
            <a:spLocks noChangeArrowheads="1"/>
          </p:cNvSpPr>
          <p:nvPr/>
        </p:nvSpPr>
        <p:spPr bwMode="auto">
          <a:xfrm>
            <a:off x="1071033" y="2503489"/>
            <a:ext cx="12192000" cy="7461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b="1" dirty="0">
                <a:solidFill>
                  <a:srgbClr val="FFCC00"/>
                </a:solidFill>
                <a:latin typeface="Times New Roman" pitchFamily="18" charset="0"/>
                <a:cs typeface="Times New Roman" pitchFamily="18" charset="0"/>
              </a:rPr>
              <a:t>but reduce sensitivity too</a:t>
            </a:r>
            <a:endParaRPr lang="en-GB" sz="4000" b="1" dirty="0">
              <a:solidFill>
                <a:srgbClr val="FFCC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104503" y="-26988"/>
            <a:ext cx="11834948" cy="119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What  does “anomaly” mean ? </a:t>
            </a:r>
            <a:b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higher thresholds increase reliability…</a:t>
            </a: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743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84971E-6 L -0.00174 -0.019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549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-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43934" y="1300163"/>
            <a:ext cx="11857567" cy="5040312"/>
          </a:xfrm>
          <a:prstGeom prst="rect">
            <a:avLst/>
          </a:prstGeom>
          <a:solidFill>
            <a:srgbClr val="2E75B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03" name="Rectangle 18"/>
          <p:cNvSpPr>
            <a:spLocks noGrp="1" noChangeArrowheads="1"/>
          </p:cNvSpPr>
          <p:nvPr>
            <p:ph type="title"/>
          </p:nvPr>
        </p:nvSpPr>
        <p:spPr>
          <a:xfrm>
            <a:off x="33867" y="-98425"/>
            <a:ext cx="12192000" cy="1676400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defRPr/>
            </a:pPr>
            <a:r>
              <a:rPr lang="en-GB" sz="4000" b="1" dirty="0">
                <a:latin typeface="Times New Roman" pitchFamily="18" charset="0"/>
                <a:cs typeface="Times New Roman" pitchFamily="18" charset="0"/>
              </a:rPr>
              <a:t>What  does “anomaly” mean ?</a:t>
            </a:r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0" y="198438"/>
            <a:ext cx="12192000" cy="1143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70000"/>
              </a:lnSpc>
            </a:pPr>
            <a:r>
              <a:rPr lang="it-IT" sz="3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</a:p>
        </p:txBody>
      </p:sp>
      <p:sp>
        <p:nvSpPr>
          <p:cNvPr id="3463171" name="Line 3"/>
          <p:cNvSpPr>
            <a:spLocks noChangeShapeType="1"/>
          </p:cNvSpPr>
          <p:nvPr/>
        </p:nvSpPr>
        <p:spPr bwMode="auto">
          <a:xfrm>
            <a:off x="2504017" y="5719763"/>
            <a:ext cx="9448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06" name="Text Box 4"/>
          <p:cNvSpPr txBox="1">
            <a:spLocks noChangeArrowheads="1"/>
          </p:cNvSpPr>
          <p:nvPr/>
        </p:nvSpPr>
        <p:spPr bwMode="auto">
          <a:xfrm>
            <a:off x="5475817" y="5751514"/>
            <a:ext cx="19146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sz="24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Time or space</a:t>
            </a:r>
            <a:endParaRPr lang="en-GB" sz="240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63175" name="Text Box 7"/>
          <p:cNvSpPr txBox="1">
            <a:spLocks noChangeArrowheads="1"/>
          </p:cNvSpPr>
          <p:nvPr/>
        </p:nvSpPr>
        <p:spPr bwMode="auto">
          <a:xfrm>
            <a:off x="-20173" y="4729164"/>
            <a:ext cx="1029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sz="24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it-IT" sz="2400" baseline="-250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ref</a:t>
            </a:r>
            <a:r>
              <a:rPr lang="it-IT" sz="24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it-IT" sz="24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it-IT" sz="240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endParaRPr lang="en-GB" sz="240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63176" name="Line 8"/>
          <p:cNvSpPr>
            <a:spLocks noChangeShapeType="1"/>
          </p:cNvSpPr>
          <p:nvPr/>
        </p:nvSpPr>
        <p:spPr bwMode="auto">
          <a:xfrm>
            <a:off x="5171017" y="3052763"/>
            <a:ext cx="0" cy="685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63178" name="Line 10"/>
          <p:cNvSpPr>
            <a:spLocks noChangeShapeType="1"/>
          </p:cNvSpPr>
          <p:nvPr/>
        </p:nvSpPr>
        <p:spPr bwMode="auto">
          <a:xfrm>
            <a:off x="10149417" y="2900363"/>
            <a:ext cx="0" cy="685800"/>
          </a:xfrm>
          <a:prstGeom prst="line">
            <a:avLst/>
          </a:prstGeom>
          <a:noFill/>
          <a:ln w="635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63189" name="Freeform 21"/>
          <p:cNvSpPr>
            <a:spLocks/>
          </p:cNvSpPr>
          <p:nvPr/>
        </p:nvSpPr>
        <p:spPr bwMode="auto">
          <a:xfrm>
            <a:off x="2529417" y="3624263"/>
            <a:ext cx="8432800" cy="1524000"/>
          </a:xfrm>
          <a:custGeom>
            <a:avLst/>
            <a:gdLst/>
            <a:ahLst/>
            <a:cxnLst>
              <a:cxn ang="0">
                <a:pos x="0" y="648"/>
              </a:cxn>
              <a:cxn ang="0">
                <a:pos x="240" y="360"/>
              </a:cxn>
              <a:cxn ang="0">
                <a:pos x="480" y="456"/>
              </a:cxn>
              <a:cxn ang="0">
                <a:pos x="720" y="24"/>
              </a:cxn>
              <a:cxn ang="0">
                <a:pos x="912" y="312"/>
              </a:cxn>
              <a:cxn ang="0">
                <a:pos x="1248" y="168"/>
              </a:cxn>
              <a:cxn ang="0">
                <a:pos x="1488" y="552"/>
              </a:cxn>
              <a:cxn ang="0">
                <a:pos x="1728" y="504"/>
              </a:cxn>
              <a:cxn ang="0">
                <a:pos x="2016" y="792"/>
              </a:cxn>
              <a:cxn ang="0">
                <a:pos x="2160" y="504"/>
              </a:cxn>
              <a:cxn ang="0">
                <a:pos x="2352" y="648"/>
              </a:cxn>
              <a:cxn ang="0">
                <a:pos x="2496" y="456"/>
              </a:cxn>
              <a:cxn ang="0">
                <a:pos x="2640" y="216"/>
              </a:cxn>
              <a:cxn ang="0">
                <a:pos x="2832" y="504"/>
              </a:cxn>
              <a:cxn ang="0">
                <a:pos x="3024" y="456"/>
              </a:cxn>
              <a:cxn ang="0">
                <a:pos x="3216" y="936"/>
              </a:cxn>
              <a:cxn ang="0">
                <a:pos x="3360" y="600"/>
              </a:cxn>
              <a:cxn ang="0">
                <a:pos x="3456" y="504"/>
              </a:cxn>
              <a:cxn ang="0">
                <a:pos x="3648" y="72"/>
              </a:cxn>
              <a:cxn ang="0">
                <a:pos x="3888" y="552"/>
              </a:cxn>
              <a:cxn ang="0">
                <a:pos x="3984" y="504"/>
              </a:cxn>
            </a:cxnLst>
            <a:rect l="0" t="0" r="r" b="b"/>
            <a:pathLst>
              <a:path w="3984" h="960">
                <a:moveTo>
                  <a:pt x="0" y="648"/>
                </a:moveTo>
                <a:cubicBezTo>
                  <a:pt x="80" y="520"/>
                  <a:pt x="160" y="392"/>
                  <a:pt x="240" y="360"/>
                </a:cubicBezTo>
                <a:cubicBezTo>
                  <a:pt x="320" y="328"/>
                  <a:pt x="400" y="512"/>
                  <a:pt x="480" y="456"/>
                </a:cubicBezTo>
                <a:cubicBezTo>
                  <a:pt x="560" y="400"/>
                  <a:pt x="648" y="48"/>
                  <a:pt x="720" y="24"/>
                </a:cubicBezTo>
                <a:cubicBezTo>
                  <a:pt x="792" y="0"/>
                  <a:pt x="824" y="288"/>
                  <a:pt x="912" y="312"/>
                </a:cubicBezTo>
                <a:cubicBezTo>
                  <a:pt x="1000" y="336"/>
                  <a:pt x="1152" y="128"/>
                  <a:pt x="1248" y="168"/>
                </a:cubicBezTo>
                <a:cubicBezTo>
                  <a:pt x="1344" y="208"/>
                  <a:pt x="1408" y="496"/>
                  <a:pt x="1488" y="552"/>
                </a:cubicBezTo>
                <a:cubicBezTo>
                  <a:pt x="1568" y="608"/>
                  <a:pt x="1640" y="464"/>
                  <a:pt x="1728" y="504"/>
                </a:cubicBezTo>
                <a:cubicBezTo>
                  <a:pt x="1816" y="544"/>
                  <a:pt x="1944" y="792"/>
                  <a:pt x="2016" y="792"/>
                </a:cubicBezTo>
                <a:cubicBezTo>
                  <a:pt x="2088" y="792"/>
                  <a:pt x="2104" y="528"/>
                  <a:pt x="2160" y="504"/>
                </a:cubicBezTo>
                <a:cubicBezTo>
                  <a:pt x="2216" y="480"/>
                  <a:pt x="2296" y="656"/>
                  <a:pt x="2352" y="648"/>
                </a:cubicBezTo>
                <a:cubicBezTo>
                  <a:pt x="2408" y="640"/>
                  <a:pt x="2448" y="528"/>
                  <a:pt x="2496" y="456"/>
                </a:cubicBezTo>
                <a:cubicBezTo>
                  <a:pt x="2544" y="384"/>
                  <a:pt x="2584" y="208"/>
                  <a:pt x="2640" y="216"/>
                </a:cubicBezTo>
                <a:cubicBezTo>
                  <a:pt x="2696" y="224"/>
                  <a:pt x="2768" y="464"/>
                  <a:pt x="2832" y="504"/>
                </a:cubicBezTo>
                <a:cubicBezTo>
                  <a:pt x="2896" y="544"/>
                  <a:pt x="2960" y="384"/>
                  <a:pt x="3024" y="456"/>
                </a:cubicBezTo>
                <a:cubicBezTo>
                  <a:pt x="3088" y="528"/>
                  <a:pt x="3160" y="912"/>
                  <a:pt x="3216" y="936"/>
                </a:cubicBezTo>
                <a:cubicBezTo>
                  <a:pt x="3272" y="960"/>
                  <a:pt x="3320" y="672"/>
                  <a:pt x="3360" y="600"/>
                </a:cubicBezTo>
                <a:cubicBezTo>
                  <a:pt x="3400" y="528"/>
                  <a:pt x="3408" y="592"/>
                  <a:pt x="3456" y="504"/>
                </a:cubicBezTo>
                <a:cubicBezTo>
                  <a:pt x="3504" y="416"/>
                  <a:pt x="3576" y="64"/>
                  <a:pt x="3648" y="72"/>
                </a:cubicBezTo>
                <a:cubicBezTo>
                  <a:pt x="3720" y="80"/>
                  <a:pt x="3832" y="480"/>
                  <a:pt x="3888" y="552"/>
                </a:cubicBezTo>
                <a:cubicBezTo>
                  <a:pt x="3944" y="624"/>
                  <a:pt x="3976" y="528"/>
                  <a:pt x="3984" y="504"/>
                </a:cubicBezTo>
              </a:path>
            </a:pathLst>
          </a:custGeom>
          <a:noFill/>
          <a:ln w="34925" cap="flat" cmpd="sng">
            <a:solidFill>
              <a:srgbClr val="00FF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14" name="Text Box 22"/>
          <p:cNvSpPr txBox="1">
            <a:spLocks noChangeArrowheads="1"/>
          </p:cNvSpPr>
          <p:nvPr/>
        </p:nvSpPr>
        <p:spPr bwMode="auto">
          <a:xfrm rot="-5400000">
            <a:off x="597772" y="2937026"/>
            <a:ext cx="27414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 sz="2400" b="1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Signal at the sensor</a:t>
            </a:r>
            <a:endParaRPr lang="en-GB" sz="2400" b="1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933452" y="3357563"/>
            <a:ext cx="10153649" cy="1871662"/>
            <a:chOff x="494" y="2092"/>
            <a:chExt cx="4797" cy="1179"/>
          </a:xfrm>
        </p:grpSpPr>
        <p:grpSp>
          <p:nvGrpSpPr>
            <p:cNvPr id="3" name="Group 24"/>
            <p:cNvGrpSpPr>
              <a:grpSpLocks/>
            </p:cNvGrpSpPr>
            <p:nvPr/>
          </p:nvGrpSpPr>
          <p:grpSpPr bwMode="auto">
            <a:xfrm>
              <a:off x="1248" y="2092"/>
              <a:ext cx="4043" cy="1179"/>
              <a:chOff x="1248" y="2092"/>
              <a:chExt cx="4043" cy="1179"/>
            </a:xfrm>
          </p:grpSpPr>
          <p:sp>
            <p:nvSpPr>
              <p:cNvPr id="3463193" name="Freeform 25"/>
              <p:cNvSpPr>
                <a:spLocks/>
              </p:cNvSpPr>
              <p:nvPr/>
            </p:nvSpPr>
            <p:spPr bwMode="auto">
              <a:xfrm>
                <a:off x="1248" y="2092"/>
                <a:ext cx="3984" cy="688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432" y="336"/>
                  </a:cxn>
                  <a:cxn ang="0">
                    <a:pos x="720" y="96"/>
                  </a:cxn>
                  <a:cxn ang="0">
                    <a:pos x="1008" y="432"/>
                  </a:cxn>
                  <a:cxn ang="0">
                    <a:pos x="1296" y="672"/>
                  </a:cxn>
                  <a:cxn ang="0">
                    <a:pos x="2064" y="528"/>
                  </a:cxn>
                  <a:cxn ang="0">
                    <a:pos x="2640" y="288"/>
                  </a:cxn>
                  <a:cxn ang="0">
                    <a:pos x="3168" y="624"/>
                  </a:cxn>
                  <a:cxn ang="0">
                    <a:pos x="3600" y="48"/>
                  </a:cxn>
                  <a:cxn ang="0">
                    <a:pos x="3984" y="336"/>
                  </a:cxn>
                </a:cxnLst>
                <a:rect l="0" t="0" r="r" b="b"/>
                <a:pathLst>
                  <a:path w="3984" h="688">
                    <a:moveTo>
                      <a:pt x="0" y="672"/>
                    </a:moveTo>
                    <a:cubicBezTo>
                      <a:pt x="156" y="552"/>
                      <a:pt x="312" y="432"/>
                      <a:pt x="432" y="336"/>
                    </a:cubicBezTo>
                    <a:cubicBezTo>
                      <a:pt x="552" y="240"/>
                      <a:pt x="624" y="80"/>
                      <a:pt x="720" y="96"/>
                    </a:cubicBezTo>
                    <a:cubicBezTo>
                      <a:pt x="816" y="112"/>
                      <a:pt x="912" y="336"/>
                      <a:pt x="1008" y="432"/>
                    </a:cubicBezTo>
                    <a:cubicBezTo>
                      <a:pt x="1104" y="528"/>
                      <a:pt x="1120" y="656"/>
                      <a:pt x="1296" y="672"/>
                    </a:cubicBezTo>
                    <a:cubicBezTo>
                      <a:pt x="1472" y="688"/>
                      <a:pt x="1840" y="592"/>
                      <a:pt x="2064" y="528"/>
                    </a:cubicBezTo>
                    <a:cubicBezTo>
                      <a:pt x="2288" y="464"/>
                      <a:pt x="2456" y="272"/>
                      <a:pt x="2640" y="288"/>
                    </a:cubicBezTo>
                    <a:cubicBezTo>
                      <a:pt x="2824" y="304"/>
                      <a:pt x="3008" y="664"/>
                      <a:pt x="3168" y="624"/>
                    </a:cubicBezTo>
                    <a:cubicBezTo>
                      <a:pt x="3328" y="584"/>
                      <a:pt x="3464" y="96"/>
                      <a:pt x="3600" y="48"/>
                    </a:cubicBezTo>
                    <a:cubicBezTo>
                      <a:pt x="3736" y="0"/>
                      <a:pt x="3860" y="168"/>
                      <a:pt x="3984" y="336"/>
                    </a:cubicBezTo>
                  </a:path>
                </a:pathLst>
              </a:custGeom>
              <a:noFill/>
              <a:ln w="34925" cap="flat" cmpd="sng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463194" name="Freeform 26"/>
              <p:cNvSpPr>
                <a:spLocks/>
              </p:cNvSpPr>
              <p:nvPr/>
            </p:nvSpPr>
            <p:spPr bwMode="auto">
              <a:xfrm>
                <a:off x="1307" y="2583"/>
                <a:ext cx="3984" cy="688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432" y="336"/>
                  </a:cxn>
                  <a:cxn ang="0">
                    <a:pos x="720" y="96"/>
                  </a:cxn>
                  <a:cxn ang="0">
                    <a:pos x="1008" y="432"/>
                  </a:cxn>
                  <a:cxn ang="0">
                    <a:pos x="1296" y="672"/>
                  </a:cxn>
                  <a:cxn ang="0">
                    <a:pos x="2064" y="528"/>
                  </a:cxn>
                  <a:cxn ang="0">
                    <a:pos x="2640" y="288"/>
                  </a:cxn>
                  <a:cxn ang="0">
                    <a:pos x="3168" y="624"/>
                  </a:cxn>
                  <a:cxn ang="0">
                    <a:pos x="3600" y="48"/>
                  </a:cxn>
                  <a:cxn ang="0">
                    <a:pos x="3984" y="336"/>
                  </a:cxn>
                </a:cxnLst>
                <a:rect l="0" t="0" r="r" b="b"/>
                <a:pathLst>
                  <a:path w="3984" h="688">
                    <a:moveTo>
                      <a:pt x="0" y="672"/>
                    </a:moveTo>
                    <a:cubicBezTo>
                      <a:pt x="156" y="552"/>
                      <a:pt x="312" y="432"/>
                      <a:pt x="432" y="336"/>
                    </a:cubicBezTo>
                    <a:cubicBezTo>
                      <a:pt x="552" y="240"/>
                      <a:pt x="624" y="80"/>
                      <a:pt x="720" y="96"/>
                    </a:cubicBezTo>
                    <a:cubicBezTo>
                      <a:pt x="816" y="112"/>
                      <a:pt x="912" y="336"/>
                      <a:pt x="1008" y="432"/>
                    </a:cubicBezTo>
                    <a:cubicBezTo>
                      <a:pt x="1104" y="528"/>
                      <a:pt x="1120" y="656"/>
                      <a:pt x="1296" y="672"/>
                    </a:cubicBezTo>
                    <a:cubicBezTo>
                      <a:pt x="1472" y="688"/>
                      <a:pt x="1840" y="592"/>
                      <a:pt x="2064" y="528"/>
                    </a:cubicBezTo>
                    <a:cubicBezTo>
                      <a:pt x="2288" y="464"/>
                      <a:pt x="2456" y="272"/>
                      <a:pt x="2640" y="288"/>
                    </a:cubicBezTo>
                    <a:cubicBezTo>
                      <a:pt x="2824" y="304"/>
                      <a:pt x="3008" y="664"/>
                      <a:pt x="3168" y="624"/>
                    </a:cubicBezTo>
                    <a:cubicBezTo>
                      <a:pt x="3328" y="584"/>
                      <a:pt x="3464" y="96"/>
                      <a:pt x="3600" y="48"/>
                    </a:cubicBezTo>
                    <a:cubicBezTo>
                      <a:pt x="3736" y="0"/>
                      <a:pt x="3860" y="168"/>
                      <a:pt x="3984" y="336"/>
                    </a:cubicBezTo>
                  </a:path>
                </a:pathLst>
              </a:custGeom>
              <a:noFill/>
              <a:ln w="34925" cap="flat" cmpd="sng">
                <a:solidFill>
                  <a:srgbClr val="FFFF00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51224" name="Text Box 27"/>
            <p:cNvSpPr txBox="1">
              <a:spLocks noChangeArrowheads="1"/>
            </p:cNvSpPr>
            <p:nvPr/>
          </p:nvSpPr>
          <p:spPr bwMode="auto">
            <a:xfrm>
              <a:off x="494" y="2952"/>
              <a:ext cx="52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2400" dirty="0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it-IT" sz="2400" dirty="0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</a:t>
              </a:r>
              <a:r>
                <a:rPr lang="it-IT" sz="2400" dirty="0" err="1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n</a:t>
              </a:r>
              <a:r>
                <a:rPr lang="it-IT" sz="2400" dirty="0" err="1">
                  <a:solidFill>
                    <a:srgbClr val="FFFF00"/>
                  </a:solidFill>
                  <a:latin typeface="Symbol" pitchFamily="18" charset="2"/>
                  <a:cs typeface="Times New Roman" pitchFamily="18" charset="0"/>
                </a:rPr>
                <a:t>s</a:t>
              </a:r>
              <a:r>
                <a:rPr lang="it-IT" sz="2400" dirty="0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it-IT" sz="2400" b="1" dirty="0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it-IT" sz="2400" dirty="0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GB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2004484" y="3744914"/>
            <a:ext cx="9008533" cy="1152525"/>
            <a:chOff x="1000" y="2336"/>
            <a:chExt cx="4256" cy="726"/>
          </a:xfrm>
        </p:grpSpPr>
        <p:sp>
          <p:nvSpPr>
            <p:cNvPr id="3463197" name="Freeform 29"/>
            <p:cNvSpPr>
              <a:spLocks/>
            </p:cNvSpPr>
            <p:nvPr/>
          </p:nvSpPr>
          <p:spPr bwMode="auto">
            <a:xfrm>
              <a:off x="1272" y="2336"/>
              <a:ext cx="3984" cy="688"/>
            </a:xfrm>
            <a:custGeom>
              <a:avLst/>
              <a:gdLst/>
              <a:ahLst/>
              <a:cxnLst>
                <a:cxn ang="0">
                  <a:pos x="0" y="672"/>
                </a:cxn>
                <a:cxn ang="0">
                  <a:pos x="432" y="336"/>
                </a:cxn>
                <a:cxn ang="0">
                  <a:pos x="720" y="96"/>
                </a:cxn>
                <a:cxn ang="0">
                  <a:pos x="1008" y="432"/>
                </a:cxn>
                <a:cxn ang="0">
                  <a:pos x="1296" y="672"/>
                </a:cxn>
                <a:cxn ang="0">
                  <a:pos x="2064" y="528"/>
                </a:cxn>
                <a:cxn ang="0">
                  <a:pos x="2640" y="288"/>
                </a:cxn>
                <a:cxn ang="0">
                  <a:pos x="3168" y="624"/>
                </a:cxn>
                <a:cxn ang="0">
                  <a:pos x="3600" y="48"/>
                </a:cxn>
                <a:cxn ang="0">
                  <a:pos x="3984" y="336"/>
                </a:cxn>
              </a:cxnLst>
              <a:rect l="0" t="0" r="r" b="b"/>
              <a:pathLst>
                <a:path w="3984" h="688">
                  <a:moveTo>
                    <a:pt x="0" y="672"/>
                  </a:moveTo>
                  <a:cubicBezTo>
                    <a:pt x="156" y="552"/>
                    <a:pt x="312" y="432"/>
                    <a:pt x="432" y="336"/>
                  </a:cubicBezTo>
                  <a:cubicBezTo>
                    <a:pt x="552" y="240"/>
                    <a:pt x="624" y="80"/>
                    <a:pt x="720" y="96"/>
                  </a:cubicBezTo>
                  <a:cubicBezTo>
                    <a:pt x="816" y="112"/>
                    <a:pt x="912" y="336"/>
                    <a:pt x="1008" y="432"/>
                  </a:cubicBezTo>
                  <a:cubicBezTo>
                    <a:pt x="1104" y="528"/>
                    <a:pt x="1120" y="656"/>
                    <a:pt x="1296" y="672"/>
                  </a:cubicBezTo>
                  <a:cubicBezTo>
                    <a:pt x="1472" y="688"/>
                    <a:pt x="1840" y="592"/>
                    <a:pt x="2064" y="528"/>
                  </a:cubicBezTo>
                  <a:cubicBezTo>
                    <a:pt x="2288" y="464"/>
                    <a:pt x="2456" y="272"/>
                    <a:pt x="2640" y="288"/>
                  </a:cubicBezTo>
                  <a:cubicBezTo>
                    <a:pt x="2824" y="304"/>
                    <a:pt x="3008" y="664"/>
                    <a:pt x="3168" y="624"/>
                  </a:cubicBezTo>
                  <a:cubicBezTo>
                    <a:pt x="3328" y="584"/>
                    <a:pt x="3464" y="96"/>
                    <a:pt x="3600" y="48"/>
                  </a:cubicBezTo>
                  <a:cubicBezTo>
                    <a:pt x="3736" y="0"/>
                    <a:pt x="3860" y="168"/>
                    <a:pt x="3984" y="336"/>
                  </a:cubicBezTo>
                </a:path>
              </a:pathLst>
            </a:custGeom>
            <a:noFill/>
            <a:ln w="38100" cap="flat" cmpd="sng">
              <a:solidFill>
                <a:srgbClr val="FFFF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63198" name="Line 30"/>
            <p:cNvSpPr>
              <a:spLocks noChangeShapeType="1"/>
            </p:cNvSpPr>
            <p:nvPr/>
          </p:nvSpPr>
          <p:spPr bwMode="auto">
            <a:xfrm flipV="1">
              <a:off x="1000" y="3001"/>
              <a:ext cx="216" cy="6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463199" name="Line 31"/>
          <p:cNvSpPr>
            <a:spLocks noChangeShapeType="1"/>
          </p:cNvSpPr>
          <p:nvPr/>
        </p:nvSpPr>
        <p:spPr bwMode="auto">
          <a:xfrm flipV="1">
            <a:off x="2529417" y="1484313"/>
            <a:ext cx="0" cy="4267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endParaRPr lang="en-US" sz="2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4053417" y="1985963"/>
            <a:ext cx="4591051" cy="1371600"/>
            <a:chOff x="1968" y="1228"/>
            <a:chExt cx="2169" cy="864"/>
          </a:xfrm>
        </p:grpSpPr>
        <p:sp>
          <p:nvSpPr>
            <p:cNvPr id="3463201" name="Line 33"/>
            <p:cNvSpPr>
              <a:spLocks noChangeShapeType="1"/>
            </p:cNvSpPr>
            <p:nvPr/>
          </p:nvSpPr>
          <p:spPr bwMode="auto">
            <a:xfrm>
              <a:off x="1968" y="1660"/>
              <a:ext cx="0" cy="432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20" name="Text Box 34"/>
            <p:cNvSpPr txBox="1">
              <a:spLocks noChangeArrowheads="1"/>
            </p:cNvSpPr>
            <p:nvPr/>
          </p:nvSpPr>
          <p:spPr bwMode="auto">
            <a:xfrm>
              <a:off x="3014" y="1228"/>
              <a:ext cx="1123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it-IT" sz="3600">
                  <a:solidFill>
                    <a:srgbClr val="FFFFFF"/>
                  </a:solidFill>
                  <a:latin typeface="Times New Roman" pitchFamily="18" charset="0"/>
                  <a:cs typeface="Times New Roman" pitchFamily="18" charset="0"/>
                </a:rPr>
                <a:t>anomalies ?</a:t>
              </a:r>
              <a:endParaRPr lang="en-GB" sz="36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8" name="Line 12"/>
          <p:cNvSpPr>
            <a:spLocks noChangeShapeType="1"/>
          </p:cNvSpPr>
          <p:nvPr/>
        </p:nvSpPr>
        <p:spPr bwMode="auto">
          <a:xfrm flipV="1">
            <a:off x="3434092" y="2687638"/>
            <a:ext cx="1219200" cy="6096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Line 13"/>
          <p:cNvSpPr>
            <a:spLocks noChangeShapeType="1"/>
          </p:cNvSpPr>
          <p:nvPr/>
        </p:nvSpPr>
        <p:spPr bwMode="auto">
          <a:xfrm>
            <a:off x="3535692" y="2687638"/>
            <a:ext cx="1117600" cy="6858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 flipV="1">
            <a:off x="9585325" y="2854325"/>
            <a:ext cx="1219200" cy="6096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9686925" y="2854325"/>
            <a:ext cx="1117600" cy="6858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088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46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63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63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46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3175" grpId="0" autoUpdateAnimBg="0"/>
      <p:bldP spid="28" grpId="0" animBg="1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ChangeArrowheads="1"/>
          </p:cNvSpPr>
          <p:nvPr/>
        </p:nvSpPr>
        <p:spPr bwMode="auto">
          <a:xfrm>
            <a:off x="23283" y="1156217"/>
            <a:ext cx="12145433" cy="978729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Clr>
                <a:srgbClr val="FF0000"/>
              </a:buClr>
              <a:buSzPct val="200000"/>
            </a:pPr>
            <a:r>
              <a:rPr lang="en-GB" altLang="en-US" sz="3600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GB" altLang="en-US" sz="3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400" dirty="0">
                <a:latin typeface="Times New Roman" pitchFamily="18" charset="0"/>
                <a:cs typeface="Times New Roman" pitchFamily="18" charset="0"/>
              </a:rPr>
              <a:t>Select an  </a:t>
            </a:r>
            <a:r>
              <a:rPr lang="en-GB" altLang="en-US" sz="2400" b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historical data-set</a:t>
            </a:r>
            <a:r>
              <a:rPr lang="en-GB" altLang="en-US" sz="2400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altLang="en-US" sz="24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V(</a:t>
            </a:r>
            <a:r>
              <a:rPr lang="en-GB" altLang="en-US" sz="2400" b="1" i="1" dirty="0" err="1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GB" altLang="en-US" sz="2400" i="1" dirty="0" err="1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GB" altLang="en-US" sz="2400" i="1" dirty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altLang="en-US" sz="2400" dirty="0">
                <a:latin typeface="Times New Roman" pitchFamily="18" charset="0"/>
                <a:cs typeface="Times New Roman" pitchFamily="18" charset="0"/>
              </a:rPr>
              <a:t> as  homogeneous as possible</a:t>
            </a:r>
            <a:r>
              <a:rPr lang="it-IT" altLang="en-US" sz="2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it-IT" altLang="en-US" sz="2400" dirty="0" err="1">
                <a:latin typeface="Times New Roman" pitchFamily="18" charset="0"/>
                <a:cs typeface="Times New Roman" pitchFamily="18" charset="0"/>
              </a:rPr>
              <a:t>same</a:t>
            </a:r>
            <a:r>
              <a:rPr lang="it-IT" altLang="en-US" sz="2400" dirty="0">
                <a:latin typeface="Times New Roman" pitchFamily="18" charset="0"/>
                <a:cs typeface="Times New Roman" pitchFamily="18" charset="0"/>
              </a:rPr>
              <a:t> time of the </a:t>
            </a:r>
            <a:r>
              <a:rPr lang="it-IT" altLang="en-US" sz="2400" dirty="0" err="1">
                <a:latin typeface="Times New Roman" pitchFamily="18" charset="0"/>
                <a:cs typeface="Times New Roman" pitchFamily="18" charset="0"/>
              </a:rPr>
              <a:t>day</a:t>
            </a:r>
            <a:r>
              <a:rPr lang="it-IT" altLang="en-US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it-IT" altLang="en-US" sz="2400" dirty="0" err="1">
                <a:latin typeface="Times New Roman" pitchFamily="18" charset="0"/>
                <a:cs typeface="Times New Roman" pitchFamily="18" charset="0"/>
              </a:rPr>
              <a:t>period</a:t>
            </a:r>
            <a:r>
              <a:rPr lang="it-IT" altLang="en-US" sz="2400" dirty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it-IT" altLang="en-US" sz="2400" dirty="0" err="1">
                <a:latin typeface="Times New Roman" pitchFamily="18" charset="0"/>
                <a:cs typeface="Times New Roman" pitchFamily="18" charset="0"/>
              </a:rPr>
              <a:t>year</a:t>
            </a:r>
            <a:r>
              <a:rPr lang="it-IT" altLang="en-US" sz="2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GB" alt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it-IT" altLang="en-US" sz="2400" i="1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GB" altLang="en-US" sz="2400" dirty="0">
                <a:latin typeface="Times New Roman" pitchFamily="18" charset="0"/>
                <a:cs typeface="Times New Roman" pitchFamily="18" charset="0"/>
              </a:rPr>
              <a:t>domain</a:t>
            </a:r>
            <a:r>
              <a:rPr lang="it-IT" altLang="en-US" sz="24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GB" altLang="en-US" sz="2400" dirty="0">
                <a:latin typeface="Times New Roman" pitchFamily="18" charset="0"/>
                <a:cs typeface="Times New Roman" pitchFamily="18" charset="0"/>
              </a:rPr>
              <a:t>in order to reduce natural/observational noise</a:t>
            </a:r>
            <a:r>
              <a:rPr lang="en-GB" altLang="en-US" sz="2800" dirty="0">
                <a:latin typeface="Times New Roman" pitchFamily="18" charset="0"/>
                <a:cs typeface="Times New Roman" pitchFamily="18" charset="0"/>
              </a:rPr>
              <a:t>  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" y="2997201"/>
            <a:ext cx="5340351" cy="2519363"/>
            <a:chOff x="0" y="1888"/>
            <a:chExt cx="2523" cy="1587"/>
          </a:xfrm>
        </p:grpSpPr>
        <p:sp>
          <p:nvSpPr>
            <p:cNvPr id="1108996" name="Rectangle 4"/>
            <p:cNvSpPr>
              <a:spLocks noChangeArrowheads="1"/>
            </p:cNvSpPr>
            <p:nvPr/>
          </p:nvSpPr>
          <p:spPr bwMode="auto">
            <a:xfrm>
              <a:off x="0" y="1888"/>
              <a:ext cx="2517" cy="1587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2" y="1910"/>
              <a:ext cx="2501" cy="1520"/>
              <a:chOff x="1408" y="2448"/>
              <a:chExt cx="2958" cy="1872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1677" y="2515"/>
                <a:ext cx="2599" cy="1738"/>
                <a:chOff x="3474" y="3218"/>
                <a:chExt cx="6660" cy="6120"/>
              </a:xfrm>
            </p:grpSpPr>
            <p:sp>
              <p:nvSpPr>
                <p:cNvPr id="1108999" name="Line 7"/>
                <p:cNvSpPr>
                  <a:spLocks noChangeAspect="1" noChangeShapeType="1"/>
                </p:cNvSpPr>
                <p:nvPr/>
              </p:nvSpPr>
              <p:spPr bwMode="auto">
                <a:xfrm>
                  <a:off x="3474" y="6458"/>
                  <a:ext cx="2857" cy="288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09000" name="Line 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474" y="3218"/>
                  <a:ext cx="1" cy="324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5" name="Group 9"/>
                <p:cNvGrpSpPr>
                  <a:grpSpLocks/>
                </p:cNvGrpSpPr>
                <p:nvPr/>
              </p:nvGrpSpPr>
              <p:grpSpPr bwMode="auto">
                <a:xfrm>
                  <a:off x="3474" y="3758"/>
                  <a:ext cx="6660" cy="4856"/>
                  <a:chOff x="3474" y="3758"/>
                  <a:chExt cx="6660" cy="4856"/>
                </a:xfrm>
              </p:grpSpPr>
              <p:sp>
                <p:nvSpPr>
                  <p:cNvPr id="1109002" name="Line 1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74" y="6458"/>
                    <a:ext cx="6660" cy="2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GB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pic>
                <p:nvPicPr>
                  <p:cNvPr id="1109003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35" t="20853" r="9071" b="20264"/>
                  <a:stretch>
                    <a:fillRect/>
                  </a:stretch>
                </p:blipFill>
                <p:spPr bwMode="auto">
                  <a:xfrm>
                    <a:off x="4014" y="3758"/>
                    <a:ext cx="3240" cy="3240"/>
                  </a:xfrm>
                  <a:prstGeom prst="rect">
                    <a:avLst/>
                  </a:prstGeom>
                  <a:solidFill>
                    <a:schemeClr val="bg1">
                      <a:alpha val="55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09004" name="Picture 12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311" t="21416" r="9589" b="20882"/>
                  <a:stretch>
                    <a:fillRect/>
                  </a:stretch>
                </p:blipFill>
                <p:spPr bwMode="auto">
                  <a:xfrm>
                    <a:off x="4734" y="4478"/>
                    <a:ext cx="3244" cy="3295"/>
                  </a:xfrm>
                  <a:prstGeom prst="rect">
                    <a:avLst/>
                  </a:prstGeom>
                  <a:solidFill>
                    <a:schemeClr val="bg1">
                      <a:alpha val="55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09005" name="Picture 1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54" t="22006" r="9589" b="20882"/>
                  <a:stretch>
                    <a:fillRect/>
                  </a:stretch>
                </p:blipFill>
                <p:spPr bwMode="auto">
                  <a:xfrm>
                    <a:off x="5634" y="5378"/>
                    <a:ext cx="3240" cy="3236"/>
                  </a:xfrm>
                  <a:prstGeom prst="rect">
                    <a:avLst/>
                  </a:prstGeom>
                  <a:solidFill>
                    <a:schemeClr val="bg1">
                      <a:alpha val="55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sp>
            <p:nvSpPr>
              <p:cNvPr id="1109006" name="Text Box 14"/>
              <p:cNvSpPr txBox="1">
                <a:spLocks noChangeArrowheads="1"/>
              </p:cNvSpPr>
              <p:nvPr/>
            </p:nvSpPr>
            <p:spPr bwMode="auto">
              <a:xfrm>
                <a:off x="4187" y="3250"/>
                <a:ext cx="179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alpha val="55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/>
                <a:r>
                  <a:rPr lang="it-IT" altLang="en-US" sz="1600" b="1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it-IT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9007" name="Text Box 15"/>
              <p:cNvSpPr txBox="1">
                <a:spLocks noChangeArrowheads="1"/>
              </p:cNvSpPr>
              <p:nvPr/>
            </p:nvSpPr>
            <p:spPr bwMode="auto">
              <a:xfrm>
                <a:off x="1408" y="2448"/>
                <a:ext cx="179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alpha val="55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/>
                <a:r>
                  <a:rPr lang="it-IT" altLang="en-US" sz="1600" b="1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it-IT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09008" name="Text Box 16"/>
              <p:cNvSpPr txBox="1">
                <a:spLocks noChangeArrowheads="1"/>
              </p:cNvSpPr>
              <p:nvPr/>
            </p:nvSpPr>
            <p:spPr bwMode="auto">
              <a:xfrm>
                <a:off x="2394" y="4119"/>
                <a:ext cx="179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alpha val="55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/>
                <a:r>
                  <a:rPr lang="it-IT" altLang="en-US" b="1">
                    <a:latin typeface="Times New Roman" pitchFamily="18" charset="0"/>
                    <a:cs typeface="Times New Roman" pitchFamily="18" charset="0"/>
                  </a:rPr>
                  <a:t>t</a:t>
                </a:r>
                <a:endParaRPr lang="it-IT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1109009" name="Rectangle 17"/>
          <p:cNvSpPr>
            <a:spLocks noChangeArrowheads="1"/>
          </p:cNvSpPr>
          <p:nvPr/>
        </p:nvSpPr>
        <p:spPr bwMode="auto">
          <a:xfrm>
            <a:off x="222251" y="0"/>
            <a:ext cx="11969749" cy="98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RST (Robust Satellite Technique)</a:t>
            </a:r>
            <a:br>
              <a:rPr lang="en-US" altLang="en-US" sz="4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(formerly </a:t>
            </a:r>
            <a:r>
              <a:rPr lang="en-US" alt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RAT: Robust AVHRR Techniques</a:t>
            </a:r>
            <a:r>
              <a:rPr lang="en-US" alt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V. Tramutoli, 1998, 2005)</a:t>
            </a:r>
          </a:p>
        </p:txBody>
      </p:sp>
    </p:spTree>
    <p:extLst>
      <p:ext uri="{BB962C8B-B14F-4D97-AF65-F5344CB8AC3E}">
        <p14:creationId xmlns:p14="http://schemas.microsoft.com/office/powerpoint/2010/main" val="16075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0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994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ChangeArrowheads="1"/>
          </p:cNvSpPr>
          <p:nvPr/>
        </p:nvSpPr>
        <p:spPr bwMode="auto">
          <a:xfrm>
            <a:off x="0" y="1724026"/>
            <a:ext cx="12467167" cy="53553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SzPct val="200000"/>
            </a:pPr>
            <a:r>
              <a:rPr lang="en-GB" altLang="en-US" sz="220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</a:t>
            </a:r>
            <a:r>
              <a:rPr lang="en-GB" altLang="en-US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200">
                <a:latin typeface="Arial" panose="020B0604020202020204" pitchFamily="34" charset="0"/>
                <a:cs typeface="Arial" panose="020B0604020202020204" pitchFamily="34" charset="0"/>
              </a:rPr>
              <a:t>Compute the </a:t>
            </a:r>
            <a:r>
              <a:rPr lang="en-GB" altLang="en-US" sz="2200" b="1" i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unperturbed </a:t>
            </a:r>
            <a:r>
              <a:rPr lang="en-GB" altLang="en-US" sz="2200" b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fields</a:t>
            </a:r>
            <a:r>
              <a:rPr lang="en-GB" altLang="en-US" sz="2200">
                <a:latin typeface="Arial" panose="020B0604020202020204" pitchFamily="34" charset="0"/>
                <a:cs typeface="Arial" panose="020B0604020202020204" pitchFamily="34" charset="0"/>
              </a:rPr>
              <a:t> for the observable </a:t>
            </a:r>
            <a:r>
              <a:rPr lang="en-GB" altLang="en-US" sz="2200" i="1">
                <a:latin typeface="Arial" panose="020B0604020202020204" pitchFamily="34" charset="0"/>
                <a:cs typeface="Arial" panose="020B0604020202020204" pitchFamily="34" charset="0"/>
              </a:rPr>
              <a:t>V(</a:t>
            </a:r>
            <a:r>
              <a:rPr lang="en-GB" altLang="en-US" sz="2200" b="1" i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2200" i="1">
                <a:latin typeface="Arial" panose="020B0604020202020204" pitchFamily="34" charset="0"/>
                <a:cs typeface="Arial" panose="020B0604020202020204" pitchFamily="34" charset="0"/>
              </a:rPr>
              <a:t>,t)</a:t>
            </a:r>
            <a:r>
              <a:rPr lang="en-GB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584951" y="2565401"/>
            <a:ext cx="5367867" cy="2751138"/>
            <a:chOff x="2748" y="1616"/>
            <a:chExt cx="2536" cy="1733"/>
          </a:xfrm>
        </p:grpSpPr>
        <p:sp>
          <p:nvSpPr>
            <p:cNvPr id="1111044" name="Rectangle 4"/>
            <p:cNvSpPr>
              <a:spLocks noChangeArrowheads="1"/>
            </p:cNvSpPr>
            <p:nvPr/>
          </p:nvSpPr>
          <p:spPr bwMode="auto">
            <a:xfrm>
              <a:off x="2748" y="1616"/>
              <a:ext cx="2536" cy="1733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GB" altLang="en-U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REF</a:t>
              </a: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GB" alt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)          and        </a:t>
              </a:r>
              <a:r>
                <a:rPr lang="en-GB" altLang="en-US" sz="2400" dirty="0" err="1"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r>
                <a:rPr lang="en-GB" altLang="en-U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GB" alt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endParaRPr lang="en-GB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endParaRPr lang="en-GB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endParaRPr lang="en-GB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endParaRPr lang="en-GB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endParaRPr lang="en-GB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751" y="2069"/>
              <a:ext cx="1082" cy="1140"/>
              <a:chOff x="4584" y="3219"/>
              <a:chExt cx="1082" cy="1140"/>
            </a:xfrm>
          </p:grpSpPr>
          <p:pic>
            <p:nvPicPr>
              <p:cNvPr id="1111046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5" t="13464" r="1587" b="6038"/>
              <a:stretch>
                <a:fillRect/>
              </a:stretch>
            </p:blipFill>
            <p:spPr bwMode="auto">
              <a:xfrm>
                <a:off x="4584" y="3219"/>
                <a:ext cx="1082" cy="1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1047" name="Text Box 7"/>
              <p:cNvSpPr txBox="1">
                <a:spLocks noChangeArrowheads="1"/>
              </p:cNvSpPr>
              <p:nvPr/>
            </p:nvSpPr>
            <p:spPr bwMode="auto">
              <a:xfrm>
                <a:off x="4609" y="3916"/>
                <a:ext cx="1033" cy="44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endParaRPr lang="it-IT" altLang="en-US" sz="16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lang="it-IT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Febr-</a:t>
                </a:r>
                <a:r>
                  <a:rPr lang="en-US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Nighttime</a:t>
                </a: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150" y="2069"/>
              <a:ext cx="1115" cy="1144"/>
              <a:chOff x="3163" y="3215"/>
              <a:chExt cx="1115" cy="1144"/>
            </a:xfrm>
          </p:grpSpPr>
          <p:pic>
            <p:nvPicPr>
              <p:cNvPr id="1111049" name="Picture 9"/>
              <p:cNvPicPr preferRelativeResize="0"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4" t="13464" r="1587" b="6038"/>
              <a:stretch>
                <a:fillRect/>
              </a:stretch>
            </p:blipFill>
            <p:spPr bwMode="auto">
              <a:xfrm>
                <a:off x="3164" y="3215"/>
                <a:ext cx="111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1050" name="Text Box 10"/>
              <p:cNvSpPr txBox="1">
                <a:spLocks noChangeArrowheads="1"/>
              </p:cNvSpPr>
              <p:nvPr/>
            </p:nvSpPr>
            <p:spPr bwMode="auto">
              <a:xfrm>
                <a:off x="3163" y="3916"/>
                <a:ext cx="1115" cy="44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endParaRPr lang="it-IT" altLang="en-US" sz="16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lang="it-IT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Febr-Nighttime</a:t>
                </a:r>
              </a:p>
            </p:txBody>
          </p:sp>
        </p:grpSp>
      </p:grpSp>
      <p:sp>
        <p:nvSpPr>
          <p:cNvPr id="1111051" name="AutoShape 11"/>
          <p:cNvSpPr>
            <a:spLocks noChangeArrowheads="1"/>
          </p:cNvSpPr>
          <p:nvPr/>
        </p:nvSpPr>
        <p:spPr bwMode="auto">
          <a:xfrm>
            <a:off x="5520267" y="4005263"/>
            <a:ext cx="863600" cy="576262"/>
          </a:xfrm>
          <a:prstGeom prst="rightArrow">
            <a:avLst>
              <a:gd name="adj1" fmla="val 50000"/>
              <a:gd name="adj2" fmla="val 28099"/>
            </a:avLst>
          </a:prstGeom>
          <a:gradFill rotWithShape="1">
            <a:gsLst>
              <a:gs pos="0">
                <a:srgbClr val="A3A266"/>
              </a:gs>
              <a:gs pos="50000">
                <a:srgbClr val="FFCC66"/>
              </a:gs>
              <a:gs pos="100000">
                <a:srgbClr val="A3A266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1052" name="Rectangle 12"/>
          <p:cNvSpPr>
            <a:spLocks noChangeArrowheads="1"/>
          </p:cNvSpPr>
          <p:nvPr/>
        </p:nvSpPr>
        <p:spPr bwMode="auto">
          <a:xfrm>
            <a:off x="0" y="895351"/>
            <a:ext cx="12192000" cy="70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63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FF0000"/>
              </a:buClr>
              <a:buSzPct val="200000"/>
            </a:pPr>
            <a:r>
              <a:rPr lang="en-GB" altLang="en-US" sz="16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GB" alt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GB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  </a:t>
            </a:r>
            <a:r>
              <a:rPr lang="en-GB" altLang="en-US" sz="16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historical data-set</a:t>
            </a:r>
            <a:r>
              <a:rPr lang="en-GB" altLang="en-US" sz="1600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1600" i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V(</a:t>
            </a:r>
            <a:r>
              <a:rPr lang="en-GB" altLang="en-US" sz="1600" b="1" i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600" i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,t</a:t>
            </a:r>
            <a:r>
              <a:rPr lang="en-GB" altLang="en-US" sz="1600" i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 homogeneous as possible: same time of the day and period of the year (</a:t>
            </a:r>
            <a:r>
              <a:rPr lang="en-GB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T-</a:t>
            </a:r>
            <a:r>
              <a:rPr lang="en-GB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domain) in order to reduce natural/observational noise</a:t>
            </a: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1" y="2997201"/>
            <a:ext cx="5340351" cy="2519363"/>
            <a:chOff x="0" y="1888"/>
            <a:chExt cx="2523" cy="1587"/>
          </a:xfrm>
        </p:grpSpPr>
        <p:sp>
          <p:nvSpPr>
            <p:cNvPr id="1111055" name="Rectangle 15"/>
            <p:cNvSpPr>
              <a:spLocks noChangeArrowheads="1"/>
            </p:cNvSpPr>
            <p:nvPr/>
          </p:nvSpPr>
          <p:spPr bwMode="auto">
            <a:xfrm>
              <a:off x="0" y="1888"/>
              <a:ext cx="2517" cy="1587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22" y="1910"/>
              <a:ext cx="2501" cy="1520"/>
              <a:chOff x="1408" y="2448"/>
              <a:chExt cx="2958" cy="1872"/>
            </a:xfrm>
          </p:grpSpPr>
          <p:grpSp>
            <p:nvGrpSpPr>
              <p:cNvPr id="7" name="Group 17"/>
              <p:cNvGrpSpPr>
                <a:grpSpLocks/>
              </p:cNvGrpSpPr>
              <p:nvPr/>
            </p:nvGrpSpPr>
            <p:grpSpPr bwMode="auto">
              <a:xfrm>
                <a:off x="1677" y="2515"/>
                <a:ext cx="2599" cy="1738"/>
                <a:chOff x="3474" y="3218"/>
                <a:chExt cx="6660" cy="6120"/>
              </a:xfrm>
            </p:grpSpPr>
            <p:sp>
              <p:nvSpPr>
                <p:cNvPr id="1111058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3474" y="6458"/>
                  <a:ext cx="2857" cy="288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1059" name="Line 1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474" y="3218"/>
                  <a:ext cx="1" cy="324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8" name="Group 20"/>
                <p:cNvGrpSpPr>
                  <a:grpSpLocks/>
                </p:cNvGrpSpPr>
                <p:nvPr/>
              </p:nvGrpSpPr>
              <p:grpSpPr bwMode="auto">
                <a:xfrm>
                  <a:off x="3474" y="3758"/>
                  <a:ext cx="6660" cy="4856"/>
                  <a:chOff x="3474" y="3758"/>
                  <a:chExt cx="6660" cy="4856"/>
                </a:xfrm>
              </p:grpSpPr>
              <p:sp>
                <p:nvSpPr>
                  <p:cNvPr id="1111061" name="Line 2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74" y="6458"/>
                    <a:ext cx="6660" cy="2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GB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1110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35" t="20853" r="9071" b="20264"/>
                  <a:stretch>
                    <a:fillRect/>
                  </a:stretch>
                </p:blipFill>
                <p:spPr bwMode="auto">
                  <a:xfrm>
                    <a:off x="4014" y="3758"/>
                    <a:ext cx="3240" cy="3240"/>
                  </a:xfrm>
                  <a:prstGeom prst="rect">
                    <a:avLst/>
                  </a:prstGeom>
                  <a:solidFill>
                    <a:schemeClr val="bg1">
                      <a:alpha val="55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11063" name="Picture 23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311" t="21416" r="9589" b="20882"/>
                  <a:stretch>
                    <a:fillRect/>
                  </a:stretch>
                </p:blipFill>
                <p:spPr bwMode="auto">
                  <a:xfrm>
                    <a:off x="4734" y="4478"/>
                    <a:ext cx="3244" cy="3295"/>
                  </a:xfrm>
                  <a:prstGeom prst="rect">
                    <a:avLst/>
                  </a:prstGeom>
                  <a:solidFill>
                    <a:schemeClr val="bg1">
                      <a:alpha val="55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11064" name="Picture 24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54" t="22006" r="9589" b="20882"/>
                  <a:stretch>
                    <a:fillRect/>
                  </a:stretch>
                </p:blipFill>
                <p:spPr bwMode="auto">
                  <a:xfrm>
                    <a:off x="5634" y="5378"/>
                    <a:ext cx="3240" cy="3236"/>
                  </a:xfrm>
                  <a:prstGeom prst="rect">
                    <a:avLst/>
                  </a:prstGeom>
                  <a:solidFill>
                    <a:schemeClr val="bg1">
                      <a:alpha val="55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sp>
            <p:nvSpPr>
              <p:cNvPr id="1111065" name="Text Box 25"/>
              <p:cNvSpPr txBox="1">
                <a:spLocks noChangeArrowheads="1"/>
              </p:cNvSpPr>
              <p:nvPr/>
            </p:nvSpPr>
            <p:spPr bwMode="auto">
              <a:xfrm>
                <a:off x="4187" y="3250"/>
                <a:ext cx="179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alpha val="55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/>
                <a:r>
                  <a:rPr lang="it-IT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it-IT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1066" name="Text Box 26"/>
              <p:cNvSpPr txBox="1">
                <a:spLocks noChangeArrowheads="1"/>
              </p:cNvSpPr>
              <p:nvPr/>
            </p:nvSpPr>
            <p:spPr bwMode="auto">
              <a:xfrm>
                <a:off x="1408" y="2448"/>
                <a:ext cx="179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alpha val="55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/>
                <a:r>
                  <a:rPr lang="it-IT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it-IT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1067" name="Text Box 27"/>
              <p:cNvSpPr txBox="1">
                <a:spLocks noChangeArrowheads="1"/>
              </p:cNvSpPr>
              <p:nvPr/>
            </p:nvSpPr>
            <p:spPr bwMode="auto">
              <a:xfrm>
                <a:off x="2394" y="4119"/>
                <a:ext cx="179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alpha val="55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/>
                <a:r>
                  <a:rPr lang="it-IT" alt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endParaRPr lang="it-IT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22251" y="0"/>
            <a:ext cx="11969749" cy="98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RST (Robust Satellite Technique)</a:t>
            </a:r>
            <a:br>
              <a:rPr lang="en-US" altLang="en-US" sz="4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alt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7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110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11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042" grpId="0" autoUpdateAnimBg="0"/>
      <p:bldP spid="11110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84951" y="2565401"/>
            <a:ext cx="5367867" cy="2751138"/>
            <a:chOff x="2748" y="1616"/>
            <a:chExt cx="2536" cy="1733"/>
          </a:xfrm>
        </p:grpSpPr>
        <p:sp>
          <p:nvSpPr>
            <p:cNvPr id="1113091" name="Rectangle 3"/>
            <p:cNvSpPr>
              <a:spLocks noChangeArrowheads="1"/>
            </p:cNvSpPr>
            <p:nvPr/>
          </p:nvSpPr>
          <p:spPr bwMode="auto">
            <a:xfrm>
              <a:off x="2748" y="1616"/>
              <a:ext cx="2536" cy="1733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GB" altLang="en-US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REF</a:t>
              </a: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GB" alt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)          and        </a:t>
              </a:r>
              <a:r>
                <a:rPr lang="en-GB" altLang="en-US" sz="2400" dirty="0" err="1">
                  <a:latin typeface="Symbol" panose="05050102010706020507" pitchFamily="18" charset="2"/>
                  <a:cs typeface="Arial" panose="020B0604020202020204" pitchFamily="34" charset="0"/>
                </a:rPr>
                <a:t>s</a:t>
              </a:r>
              <a:r>
                <a:rPr lang="en-GB" altLang="en-US" sz="2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GB" alt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endParaRPr lang="en-GB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endParaRPr lang="en-GB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endParaRPr lang="en-GB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endParaRPr lang="en-GB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buClr>
                  <a:srgbClr val="FF0000"/>
                </a:buClr>
                <a:buSzPct val="200000"/>
              </a:pPr>
              <a:endParaRPr lang="en-GB" alt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751" y="2069"/>
              <a:ext cx="1082" cy="1140"/>
              <a:chOff x="4584" y="3219"/>
              <a:chExt cx="1082" cy="1140"/>
            </a:xfrm>
          </p:grpSpPr>
          <p:pic>
            <p:nvPicPr>
              <p:cNvPr id="1113093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5" t="13464" r="1587" b="6038"/>
              <a:stretch>
                <a:fillRect/>
              </a:stretch>
            </p:blipFill>
            <p:spPr bwMode="auto">
              <a:xfrm>
                <a:off x="4584" y="3219"/>
                <a:ext cx="1082" cy="1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3094" name="Text Box 6"/>
              <p:cNvSpPr txBox="1">
                <a:spLocks noChangeArrowheads="1"/>
              </p:cNvSpPr>
              <p:nvPr/>
            </p:nvSpPr>
            <p:spPr bwMode="auto">
              <a:xfrm>
                <a:off x="4609" y="3916"/>
                <a:ext cx="1033" cy="44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endParaRPr lang="it-IT" altLang="en-US" sz="16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lang="it-IT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Febr-</a:t>
                </a:r>
                <a:r>
                  <a:rPr lang="en-US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Nighttime</a:t>
                </a: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4150" y="2069"/>
              <a:ext cx="1115" cy="1144"/>
              <a:chOff x="3163" y="3215"/>
              <a:chExt cx="1115" cy="1144"/>
            </a:xfrm>
          </p:grpSpPr>
          <p:pic>
            <p:nvPicPr>
              <p:cNvPr id="1113096" name="Picture 8"/>
              <p:cNvPicPr preferRelativeResize="0"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4" t="13464" r="1587" b="6038"/>
              <a:stretch>
                <a:fillRect/>
              </a:stretch>
            </p:blipFill>
            <p:spPr bwMode="auto">
              <a:xfrm>
                <a:off x="3164" y="3215"/>
                <a:ext cx="111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3097" name="Text Box 9"/>
              <p:cNvSpPr txBox="1">
                <a:spLocks noChangeArrowheads="1"/>
              </p:cNvSpPr>
              <p:nvPr/>
            </p:nvSpPr>
            <p:spPr bwMode="auto">
              <a:xfrm>
                <a:off x="3163" y="3916"/>
                <a:ext cx="1115" cy="443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endParaRPr lang="it-IT" altLang="en-US" sz="16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lang="it-IT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Febr-Nighttime</a:t>
                </a:r>
              </a:p>
            </p:txBody>
          </p:sp>
        </p:grpSp>
      </p:grpSp>
      <p:sp>
        <p:nvSpPr>
          <p:cNvPr id="1113098" name="Rectangle 10"/>
          <p:cNvSpPr>
            <a:spLocks noChangeArrowheads="1"/>
          </p:cNvSpPr>
          <p:nvPr/>
        </p:nvSpPr>
        <p:spPr bwMode="auto">
          <a:xfrm>
            <a:off x="-118533" y="1855788"/>
            <a:ext cx="12293600" cy="68326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buSzPct val="200000"/>
            </a:pPr>
            <a:r>
              <a:rPr lang="en-GB" altLang="en-US" sz="240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320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GB" altLang="en-US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Change - Detection at the time </a:t>
            </a:r>
            <a:r>
              <a:rPr lang="en-GB" altLang="en-US" sz="28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  by</a:t>
            </a:r>
          </a:p>
        </p:txBody>
      </p:sp>
      <p:sp>
        <p:nvSpPr>
          <p:cNvPr id="1113099" name="AutoShape 11"/>
          <p:cNvSpPr>
            <a:spLocks noChangeArrowheads="1"/>
          </p:cNvSpPr>
          <p:nvPr/>
        </p:nvSpPr>
        <p:spPr bwMode="auto">
          <a:xfrm>
            <a:off x="5520267" y="4005263"/>
            <a:ext cx="863600" cy="576262"/>
          </a:xfrm>
          <a:prstGeom prst="rightArrow">
            <a:avLst>
              <a:gd name="adj1" fmla="val 50000"/>
              <a:gd name="adj2" fmla="val 28099"/>
            </a:avLst>
          </a:prstGeom>
          <a:gradFill rotWithShape="1">
            <a:gsLst>
              <a:gs pos="0">
                <a:srgbClr val="A3A266"/>
              </a:gs>
              <a:gs pos="50000">
                <a:srgbClr val="FFCC66"/>
              </a:gs>
              <a:gs pos="100000">
                <a:srgbClr val="A3A266"/>
              </a:gs>
            </a:gsLst>
            <a:lin ang="27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1310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239720"/>
              </p:ext>
            </p:extLst>
          </p:nvPr>
        </p:nvGraphicFramePr>
        <p:xfrm>
          <a:off x="93134" y="5568950"/>
          <a:ext cx="6771217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" name="Equation" r:id="rId6" imgW="2133600" imgH="431800" progId="">
                  <p:embed/>
                </p:oleObj>
              </mc:Choice>
              <mc:Fallback>
                <p:oleObj name="Equation" r:id="rId6" imgW="2133600" imgH="431800" progId="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34" y="5568950"/>
                        <a:ext cx="6771217" cy="1028700"/>
                      </a:xfrm>
                      <a:prstGeom prst="rect">
                        <a:avLst/>
                      </a:prstGeom>
                      <a:solidFill>
                        <a:schemeClr val="bg1">
                          <a:alpha val="56862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3101" name="Rectangle 13"/>
          <p:cNvSpPr>
            <a:spLocks noChangeArrowheads="1"/>
          </p:cNvSpPr>
          <p:nvPr/>
        </p:nvSpPr>
        <p:spPr bwMode="auto">
          <a:xfrm>
            <a:off x="7340600" y="5495925"/>
            <a:ext cx="4851400" cy="1333500"/>
          </a:xfrm>
          <a:prstGeom prst="rect">
            <a:avLst/>
          </a:prstGeom>
          <a:gradFill rotWithShape="1">
            <a:gsLst>
              <a:gs pos="0">
                <a:srgbClr val="FF9900"/>
              </a:gs>
              <a:gs pos="100000">
                <a:srgbClr val="FF9900">
                  <a:gamma/>
                  <a:shade val="72941"/>
                  <a:invGamma/>
                </a:srgbClr>
              </a:gs>
            </a:gsLst>
            <a:lin ang="27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it-IT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A.L.I.C.E.</a:t>
            </a:r>
            <a:r>
              <a:rPr lang="it-IT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it-IT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alt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it-IT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bsolutely </a:t>
            </a:r>
            <a:r>
              <a:rPr lang="it-IT" alt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it-IT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  <a:r>
              <a:rPr lang="it-IT" alt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it-IT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ndex of </a:t>
            </a:r>
            <a:r>
              <a:rPr lang="it-IT" alt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it-IT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hange of the </a:t>
            </a:r>
            <a:r>
              <a:rPr lang="it-IT" alt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t-IT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nvironment) 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4720166" y="4221163"/>
            <a:ext cx="3488267" cy="1985962"/>
            <a:chOff x="2230" y="2659"/>
            <a:chExt cx="1648" cy="1251"/>
          </a:xfrm>
        </p:grpSpPr>
        <p:sp>
          <p:nvSpPr>
            <p:cNvPr id="1113103" name="Oval 15"/>
            <p:cNvSpPr>
              <a:spLocks noChangeArrowheads="1"/>
            </p:cNvSpPr>
            <p:nvPr/>
          </p:nvSpPr>
          <p:spPr bwMode="auto">
            <a:xfrm>
              <a:off x="2230" y="3339"/>
              <a:ext cx="1013" cy="57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104" name="Line 16"/>
            <p:cNvSpPr>
              <a:spLocks noChangeShapeType="1"/>
            </p:cNvSpPr>
            <p:nvPr/>
          </p:nvSpPr>
          <p:spPr bwMode="auto">
            <a:xfrm flipH="1">
              <a:off x="2699" y="2659"/>
              <a:ext cx="1179" cy="6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3812117" y="4221164"/>
            <a:ext cx="7467600" cy="2592387"/>
            <a:chOff x="1801" y="2659"/>
            <a:chExt cx="3528" cy="1633"/>
          </a:xfrm>
        </p:grpSpPr>
        <p:sp>
          <p:nvSpPr>
            <p:cNvPr id="1113106" name="Oval 18"/>
            <p:cNvSpPr>
              <a:spLocks noChangeArrowheads="1"/>
            </p:cNvSpPr>
            <p:nvPr/>
          </p:nvSpPr>
          <p:spPr bwMode="auto">
            <a:xfrm>
              <a:off x="1801" y="3793"/>
              <a:ext cx="898" cy="49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107" name="Line 19"/>
            <p:cNvSpPr>
              <a:spLocks noChangeShapeType="1"/>
            </p:cNvSpPr>
            <p:nvPr/>
          </p:nvSpPr>
          <p:spPr bwMode="auto">
            <a:xfrm flipH="1">
              <a:off x="2699" y="2659"/>
              <a:ext cx="2630" cy="14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13108" name="Rectangle 20"/>
          <p:cNvSpPr>
            <a:spLocks noChangeArrowheads="1"/>
          </p:cNvSpPr>
          <p:nvPr/>
        </p:nvSpPr>
        <p:spPr bwMode="auto">
          <a:xfrm>
            <a:off x="0" y="596905"/>
            <a:ext cx="122936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63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buClr>
                <a:srgbClr val="FF0000"/>
              </a:buClr>
              <a:buSzPct val="200000"/>
            </a:pPr>
            <a:r>
              <a:rPr lang="en-GB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GB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  </a:t>
            </a:r>
            <a:r>
              <a:rPr lang="en-GB" altLang="en-US" sz="18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historical data-set</a:t>
            </a:r>
            <a:r>
              <a:rPr lang="en-GB" altLang="en-US" sz="1800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1800" i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V(</a:t>
            </a:r>
            <a:r>
              <a:rPr lang="en-GB" altLang="en-US" sz="1800" b="1" i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 i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,t</a:t>
            </a:r>
            <a:r>
              <a:rPr lang="en-GB" altLang="en-US" sz="1800" i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  homogeneous as possible</a:t>
            </a:r>
            <a:r>
              <a:rPr lang="it-IT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it-IT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time of the </a:t>
            </a:r>
            <a:r>
              <a:rPr lang="it-IT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r>
              <a:rPr lang="it-IT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  <a:r>
              <a:rPr lang="it-IT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it-IT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lang="it-IT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order to reduce natural/observational noise</a:t>
            </a:r>
          </a:p>
          <a:p>
            <a:pPr marL="0" indent="0">
              <a:buClr>
                <a:srgbClr val="FF0000"/>
              </a:buClr>
              <a:buSzPct val="200000"/>
            </a:pP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  <a:buSzPct val="200000"/>
            </a:pPr>
            <a:r>
              <a:rPr lang="en-GB" alt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8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Computing </a:t>
            </a:r>
            <a:r>
              <a:rPr lang="en-GB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altLang="en-US" sz="1800" b="1" i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unperturbed </a:t>
            </a:r>
            <a:r>
              <a:rPr lang="en-GB" altLang="en-US" sz="18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reference fields</a:t>
            </a:r>
            <a:r>
              <a:rPr lang="en-GB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the observable </a:t>
            </a:r>
            <a:r>
              <a:rPr lang="en-GB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V(</a:t>
            </a:r>
            <a:r>
              <a:rPr lang="en-GB" altLang="en-US" sz="1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,t</a:t>
            </a:r>
            <a:r>
              <a:rPr lang="en-GB" alt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1" y="2997201"/>
            <a:ext cx="5340351" cy="2519363"/>
            <a:chOff x="0" y="1888"/>
            <a:chExt cx="2523" cy="1587"/>
          </a:xfrm>
        </p:grpSpPr>
        <p:sp>
          <p:nvSpPr>
            <p:cNvPr id="1113111" name="Rectangle 23"/>
            <p:cNvSpPr>
              <a:spLocks noChangeArrowheads="1"/>
            </p:cNvSpPr>
            <p:nvPr/>
          </p:nvSpPr>
          <p:spPr bwMode="auto">
            <a:xfrm>
              <a:off x="0" y="1888"/>
              <a:ext cx="2517" cy="1587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22" y="1910"/>
              <a:ext cx="2501" cy="1520"/>
              <a:chOff x="1408" y="2448"/>
              <a:chExt cx="2958" cy="1872"/>
            </a:xfrm>
          </p:grpSpPr>
          <p:grpSp>
            <p:nvGrpSpPr>
              <p:cNvPr id="9" name="Group 25"/>
              <p:cNvGrpSpPr>
                <a:grpSpLocks/>
              </p:cNvGrpSpPr>
              <p:nvPr/>
            </p:nvGrpSpPr>
            <p:grpSpPr bwMode="auto">
              <a:xfrm>
                <a:off x="1677" y="2515"/>
                <a:ext cx="2599" cy="1738"/>
                <a:chOff x="3474" y="3218"/>
                <a:chExt cx="6660" cy="6120"/>
              </a:xfrm>
            </p:grpSpPr>
            <p:sp>
              <p:nvSpPr>
                <p:cNvPr id="1113114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3474" y="6458"/>
                  <a:ext cx="2857" cy="288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3115" name="Line 2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474" y="3218"/>
                  <a:ext cx="1" cy="324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3474" y="3758"/>
                  <a:ext cx="6660" cy="4856"/>
                  <a:chOff x="3474" y="3758"/>
                  <a:chExt cx="6660" cy="4856"/>
                </a:xfrm>
              </p:grpSpPr>
              <p:sp>
                <p:nvSpPr>
                  <p:cNvPr id="1113117" name="Line 2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74" y="6458"/>
                    <a:ext cx="6660" cy="2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GB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113118" name="Picture 30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35" t="20853" r="9071" b="20264"/>
                  <a:stretch>
                    <a:fillRect/>
                  </a:stretch>
                </p:blipFill>
                <p:spPr bwMode="auto">
                  <a:xfrm>
                    <a:off x="4014" y="3758"/>
                    <a:ext cx="3240" cy="3240"/>
                  </a:xfrm>
                  <a:prstGeom prst="rect">
                    <a:avLst/>
                  </a:prstGeom>
                  <a:solidFill>
                    <a:schemeClr val="bg1">
                      <a:alpha val="55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13119" name="Picture 31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311" t="21416" r="9589" b="20882"/>
                  <a:stretch>
                    <a:fillRect/>
                  </a:stretch>
                </p:blipFill>
                <p:spPr bwMode="auto">
                  <a:xfrm>
                    <a:off x="4734" y="4478"/>
                    <a:ext cx="3244" cy="3295"/>
                  </a:xfrm>
                  <a:prstGeom prst="rect">
                    <a:avLst/>
                  </a:prstGeom>
                  <a:solidFill>
                    <a:schemeClr val="bg1">
                      <a:alpha val="55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13120" name="Picture 32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54" t="22006" r="9589" b="20882"/>
                  <a:stretch>
                    <a:fillRect/>
                  </a:stretch>
                </p:blipFill>
                <p:spPr bwMode="auto">
                  <a:xfrm>
                    <a:off x="5634" y="5378"/>
                    <a:ext cx="3240" cy="3236"/>
                  </a:xfrm>
                  <a:prstGeom prst="rect">
                    <a:avLst/>
                  </a:prstGeom>
                  <a:solidFill>
                    <a:schemeClr val="bg1">
                      <a:alpha val="55000"/>
                    </a:scheme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sp>
            <p:nvSpPr>
              <p:cNvPr id="1113121" name="Text Box 33"/>
              <p:cNvSpPr txBox="1">
                <a:spLocks noChangeArrowheads="1"/>
              </p:cNvSpPr>
              <p:nvPr/>
            </p:nvSpPr>
            <p:spPr bwMode="auto">
              <a:xfrm>
                <a:off x="4187" y="3250"/>
                <a:ext cx="179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alpha val="55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/>
                <a:r>
                  <a:rPr lang="it-IT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it-IT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3122" name="Text Box 34"/>
              <p:cNvSpPr txBox="1">
                <a:spLocks noChangeArrowheads="1"/>
              </p:cNvSpPr>
              <p:nvPr/>
            </p:nvSpPr>
            <p:spPr bwMode="auto">
              <a:xfrm>
                <a:off x="1408" y="2448"/>
                <a:ext cx="179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alpha val="55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/>
                <a:r>
                  <a:rPr lang="it-IT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it-IT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3123" name="Text Box 35"/>
              <p:cNvSpPr txBox="1">
                <a:spLocks noChangeArrowheads="1"/>
              </p:cNvSpPr>
              <p:nvPr/>
            </p:nvSpPr>
            <p:spPr bwMode="auto">
              <a:xfrm>
                <a:off x="2394" y="4119"/>
                <a:ext cx="179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alpha val="55000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hangingPunct="1"/>
                <a:r>
                  <a:rPr lang="it-IT" alt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endParaRPr lang="it-IT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222251" y="0"/>
            <a:ext cx="11969749" cy="98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6633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RST (Robust Satellite Technique)</a:t>
            </a:r>
            <a:br>
              <a:rPr lang="en-US" altLang="en-US" sz="4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alt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5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1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1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309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9"/>
          <p:cNvSpPr>
            <a:spLocks noChangeArrowheads="1"/>
          </p:cNvSpPr>
          <p:nvPr/>
        </p:nvSpPr>
        <p:spPr bwMode="auto">
          <a:xfrm>
            <a:off x="3938589" y="1463675"/>
            <a:ext cx="2198687" cy="2166938"/>
          </a:xfrm>
          <a:prstGeom prst="rect">
            <a:avLst/>
          </a:prstGeom>
          <a:solidFill>
            <a:srgbClr val="EAEAEA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06386"/>
            <a:ext cx="9144000" cy="66357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lnSpc>
                <a:spcPct val="60000"/>
              </a:lnSpc>
            </a:pPr>
            <a:r>
              <a:rPr lang="en-GB" altLang="en-US" sz="3600" b="1" dirty="0">
                <a:latin typeface="AvantGarde Md BT"/>
              </a:rPr>
              <a:t>20 years of RST  Applications</a:t>
            </a:r>
            <a:endParaRPr lang="en-GB" altLang="en-US" sz="2000" dirty="0">
              <a:solidFill>
                <a:schemeClr val="bg1"/>
              </a:solidFill>
              <a:latin typeface="AvantGarde Md BT"/>
            </a:endParaRPr>
          </a:p>
        </p:txBody>
      </p:sp>
      <p:sp>
        <p:nvSpPr>
          <p:cNvPr id="60421" name="Rectangle 30"/>
          <p:cNvSpPr>
            <a:spLocks noChangeArrowheads="1"/>
          </p:cNvSpPr>
          <p:nvPr/>
        </p:nvSpPr>
        <p:spPr bwMode="auto">
          <a:xfrm>
            <a:off x="8220075" y="4014789"/>
            <a:ext cx="2439988" cy="2198687"/>
          </a:xfrm>
          <a:prstGeom prst="rect">
            <a:avLst/>
          </a:prstGeom>
          <a:solidFill>
            <a:srgbClr val="EAEAEA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60515" name="Text Box 42"/>
          <p:cNvSpPr txBox="1">
            <a:spLocks noChangeArrowheads="1"/>
          </p:cNvSpPr>
          <p:nvPr/>
        </p:nvSpPr>
        <p:spPr bwMode="auto">
          <a:xfrm>
            <a:off x="6635751" y="1136651"/>
            <a:ext cx="1878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Floods</a:t>
            </a:r>
          </a:p>
        </p:txBody>
      </p:sp>
      <p:grpSp>
        <p:nvGrpSpPr>
          <p:cNvPr id="60423" name="Group 84"/>
          <p:cNvGrpSpPr>
            <a:grpSpLocks/>
          </p:cNvGrpSpPr>
          <p:nvPr/>
        </p:nvGrpSpPr>
        <p:grpSpPr bwMode="auto">
          <a:xfrm>
            <a:off x="1487488" y="1104901"/>
            <a:ext cx="3027363" cy="2574925"/>
            <a:chOff x="192" y="946"/>
            <a:chExt cx="1907" cy="1622"/>
          </a:xfrm>
        </p:grpSpPr>
        <p:sp>
          <p:nvSpPr>
            <p:cNvPr id="60494" name="Rectangle 38"/>
            <p:cNvSpPr>
              <a:spLocks noChangeArrowheads="1"/>
            </p:cNvSpPr>
            <p:nvPr/>
          </p:nvSpPr>
          <p:spPr bwMode="auto">
            <a:xfrm>
              <a:off x="192" y="1165"/>
              <a:ext cx="1537" cy="1385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0495" name="Text Box 130"/>
            <p:cNvSpPr txBox="1">
              <a:spLocks noChangeArrowheads="1"/>
            </p:cNvSpPr>
            <p:nvPr/>
          </p:nvSpPr>
          <p:spPr bwMode="auto">
            <a:xfrm>
              <a:off x="380" y="946"/>
              <a:ext cx="12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 b="1" dirty="0">
                  <a:solidFill>
                    <a:srgbClr val="FF99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rPr>
                <a:t>Forest fires</a:t>
              </a:r>
            </a:p>
          </p:txBody>
        </p:sp>
        <p:grpSp>
          <p:nvGrpSpPr>
            <p:cNvPr id="60496" name="Group 87"/>
            <p:cNvGrpSpPr>
              <a:grpSpLocks/>
            </p:cNvGrpSpPr>
            <p:nvPr/>
          </p:nvGrpSpPr>
          <p:grpSpPr bwMode="auto">
            <a:xfrm>
              <a:off x="235" y="1164"/>
              <a:ext cx="1864" cy="1404"/>
              <a:chOff x="235" y="1164"/>
              <a:chExt cx="1864" cy="1404"/>
            </a:xfrm>
          </p:grpSpPr>
          <p:grpSp>
            <p:nvGrpSpPr>
              <p:cNvPr id="60497" name="Group 114"/>
              <p:cNvGrpSpPr>
                <a:grpSpLocks/>
              </p:cNvGrpSpPr>
              <p:nvPr/>
            </p:nvGrpSpPr>
            <p:grpSpPr bwMode="auto">
              <a:xfrm>
                <a:off x="235" y="1338"/>
                <a:ext cx="1864" cy="1077"/>
                <a:chOff x="1868" y="1288"/>
                <a:chExt cx="1637" cy="852"/>
              </a:xfrm>
            </p:grpSpPr>
            <p:pic>
              <p:nvPicPr>
                <p:cNvPr id="60501" name="Picture 11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54" t="13765" r="954" b="5325"/>
                <a:stretch>
                  <a:fillRect/>
                </a:stretch>
              </p:blipFill>
              <p:spPr bwMode="auto">
                <a:xfrm>
                  <a:off x="1869" y="1288"/>
                  <a:ext cx="1263" cy="852"/>
                </a:xfrm>
                <a:prstGeom prst="rect">
                  <a:avLst/>
                </a:prstGeom>
                <a:noFill/>
                <a:ln w="3175" algn="ctr">
                  <a:solidFill>
                    <a:srgbClr val="00008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502" name="Oval 116"/>
                <p:cNvSpPr>
                  <a:spLocks noChangeAspect="1" noChangeArrowheads="1"/>
                </p:cNvSpPr>
                <p:nvPr/>
              </p:nvSpPr>
              <p:spPr bwMode="auto">
                <a:xfrm>
                  <a:off x="2798" y="1448"/>
                  <a:ext cx="75" cy="5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</a:endParaRPr>
                </a:p>
              </p:txBody>
            </p:sp>
            <p:sp>
              <p:nvSpPr>
                <p:cNvPr id="60503" name="Oval 117"/>
                <p:cNvSpPr>
                  <a:spLocks noChangeAspect="1" noChangeArrowheads="1"/>
                </p:cNvSpPr>
                <p:nvPr/>
              </p:nvSpPr>
              <p:spPr bwMode="auto">
                <a:xfrm>
                  <a:off x="2277" y="1703"/>
                  <a:ext cx="75" cy="5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</a:endParaRPr>
                </a:p>
              </p:txBody>
            </p:sp>
            <p:sp>
              <p:nvSpPr>
                <p:cNvPr id="60504" name="Oval 118"/>
                <p:cNvSpPr>
                  <a:spLocks noChangeAspect="1" noChangeArrowheads="1"/>
                </p:cNvSpPr>
                <p:nvPr/>
              </p:nvSpPr>
              <p:spPr bwMode="auto">
                <a:xfrm>
                  <a:off x="2129" y="1830"/>
                  <a:ext cx="74" cy="5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</a:endParaRPr>
                </a:p>
              </p:txBody>
            </p:sp>
            <p:sp>
              <p:nvSpPr>
                <p:cNvPr id="60505" name="Text Box 11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64" y="1432"/>
                  <a:ext cx="323" cy="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endParaRPr lang="it-IT" altLang="en-US" sz="1600" i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aramond" pitchFamily="18" charset="0"/>
                  </a:endParaRPr>
                </a:p>
              </p:txBody>
            </p:sp>
            <p:sp>
              <p:nvSpPr>
                <p:cNvPr id="60506" name="Text Box 12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082" y="1585"/>
                  <a:ext cx="464" cy="1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endParaRPr lang="it-IT" altLang="en-US" sz="1600" i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aramond" pitchFamily="18" charset="0"/>
                  </a:endParaRPr>
                </a:p>
              </p:txBody>
            </p:sp>
            <p:sp>
              <p:nvSpPr>
                <p:cNvPr id="60507" name="Text Box 121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333" y="1839"/>
                  <a:ext cx="427" cy="1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endParaRPr lang="it-IT" altLang="en-US" sz="1600" i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aramond" pitchFamily="18" charset="0"/>
                  </a:endParaRPr>
                </a:p>
              </p:txBody>
            </p:sp>
            <p:sp>
              <p:nvSpPr>
                <p:cNvPr id="60508" name="Text Box 122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868" y="1865"/>
                  <a:ext cx="465" cy="1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endParaRPr lang="it-IT" altLang="en-US" sz="1600" i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aramond" pitchFamily="18" charset="0"/>
                  </a:endParaRPr>
                </a:p>
              </p:txBody>
            </p:sp>
            <p:sp>
              <p:nvSpPr>
                <p:cNvPr id="60509" name="Text Box 123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096" y="1566"/>
                  <a:ext cx="565" cy="1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200" b="1" i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aramond" pitchFamily="18" charset="0"/>
                    </a:rPr>
                    <a:t>Erli</a:t>
                  </a:r>
                </a:p>
              </p:txBody>
            </p:sp>
            <p:sp>
              <p:nvSpPr>
                <p:cNvPr id="60510" name="Text Box 12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1895" y="1853"/>
                  <a:ext cx="688" cy="1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200" b="1" i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aramond" pitchFamily="18" charset="0"/>
                    </a:rPr>
                    <a:t>Carpasio</a:t>
                  </a:r>
                </a:p>
              </p:txBody>
            </p:sp>
            <p:sp>
              <p:nvSpPr>
                <p:cNvPr id="60511" name="Text Box 12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281" y="1740"/>
                  <a:ext cx="1224" cy="1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200" b="1" i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aramond" pitchFamily="18" charset="0"/>
                    </a:rPr>
                    <a:t>Casanova Lerrone</a:t>
                  </a:r>
                </a:p>
              </p:txBody>
            </p:sp>
            <p:sp>
              <p:nvSpPr>
                <p:cNvPr id="60512" name="Text Box 12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71" y="1354"/>
                  <a:ext cx="406" cy="1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1200" b="1" i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aramond" pitchFamily="18" charset="0"/>
                    </a:rPr>
                    <a:t>Voltri</a:t>
                  </a:r>
                </a:p>
              </p:txBody>
            </p:sp>
            <p:sp>
              <p:nvSpPr>
                <p:cNvPr id="60513" name="Oval 127"/>
                <p:cNvSpPr>
                  <a:spLocks noChangeAspect="1" noChangeArrowheads="1"/>
                </p:cNvSpPr>
                <p:nvPr/>
              </p:nvSpPr>
              <p:spPr bwMode="auto">
                <a:xfrm>
                  <a:off x="2258" y="1789"/>
                  <a:ext cx="75" cy="5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vantGarde Md BT"/>
                      <a:cs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</a:endParaRPr>
                </a:p>
              </p:txBody>
            </p:sp>
          </p:grpSp>
          <p:sp>
            <p:nvSpPr>
              <p:cNvPr id="60498" name="Rectangle 128"/>
              <p:cNvSpPr>
                <a:spLocks noChangeArrowheads="1"/>
              </p:cNvSpPr>
              <p:nvPr/>
            </p:nvSpPr>
            <p:spPr bwMode="auto">
              <a:xfrm>
                <a:off x="254" y="2438"/>
                <a:ext cx="113" cy="94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60499" name="Text Box 129"/>
              <p:cNvSpPr txBox="1">
                <a:spLocks noChangeArrowheads="1"/>
              </p:cNvSpPr>
              <p:nvPr/>
            </p:nvSpPr>
            <p:spPr bwMode="auto">
              <a:xfrm>
                <a:off x="385" y="2395"/>
                <a:ext cx="28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</a:rPr>
                  <a:t>fires</a:t>
                </a:r>
              </a:p>
            </p:txBody>
          </p:sp>
          <p:sp>
            <p:nvSpPr>
              <p:cNvPr id="60500" name="Rectangle 131"/>
              <p:cNvSpPr>
                <a:spLocks noChangeArrowheads="1"/>
              </p:cNvSpPr>
              <p:nvPr/>
            </p:nvSpPr>
            <p:spPr bwMode="auto">
              <a:xfrm>
                <a:off x="247" y="1164"/>
                <a:ext cx="1515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0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</a:rPr>
                  <a:t>e.g. Fires in Italy, February 2005</a:t>
                </a:r>
              </a:p>
            </p:txBody>
          </p:sp>
        </p:grpSp>
      </p:grpSp>
      <p:sp>
        <p:nvSpPr>
          <p:cNvPr id="60426" name="Text Box 42"/>
          <p:cNvSpPr txBox="1">
            <a:spLocks noChangeArrowheads="1"/>
          </p:cNvSpPr>
          <p:nvPr/>
        </p:nvSpPr>
        <p:spPr bwMode="auto">
          <a:xfrm>
            <a:off x="8804276" y="1103313"/>
            <a:ext cx="18780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Dust storms</a:t>
            </a:r>
          </a:p>
        </p:txBody>
      </p:sp>
      <p:sp>
        <p:nvSpPr>
          <p:cNvPr id="60427" name="Rectangle 40"/>
          <p:cNvSpPr>
            <a:spLocks noChangeArrowheads="1"/>
          </p:cNvSpPr>
          <p:nvPr/>
        </p:nvSpPr>
        <p:spPr bwMode="auto">
          <a:xfrm>
            <a:off x="8382000" y="3458821"/>
            <a:ext cx="179388" cy="149225"/>
          </a:xfrm>
          <a:prstGeom prst="rect">
            <a:avLst/>
          </a:prstGeom>
          <a:solidFill>
            <a:srgbClr val="FF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grpSp>
        <p:nvGrpSpPr>
          <p:cNvPr id="60439" name="Group 152"/>
          <p:cNvGrpSpPr>
            <a:grpSpLocks/>
          </p:cNvGrpSpPr>
          <p:nvPr/>
        </p:nvGrpSpPr>
        <p:grpSpPr bwMode="auto">
          <a:xfrm>
            <a:off x="8339138" y="3671888"/>
            <a:ext cx="2328862" cy="2544762"/>
            <a:chOff x="4293" y="2553"/>
            <a:chExt cx="1467" cy="1603"/>
          </a:xfrm>
        </p:grpSpPr>
        <p:sp>
          <p:nvSpPr>
            <p:cNvPr id="60454" name="Text Box 31"/>
            <p:cNvSpPr txBox="1">
              <a:spLocks noChangeArrowheads="1"/>
            </p:cNvSpPr>
            <p:nvPr/>
          </p:nvSpPr>
          <p:spPr bwMode="auto">
            <a:xfrm>
              <a:off x="4293" y="2553"/>
              <a:ext cx="1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srgbClr val="FF99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rPr>
                <a:t>Infrastructures</a:t>
              </a:r>
            </a:p>
          </p:txBody>
        </p:sp>
        <p:sp>
          <p:nvSpPr>
            <p:cNvPr id="60455" name="Rectangle 154"/>
            <p:cNvSpPr>
              <a:spLocks noChangeArrowheads="1"/>
            </p:cNvSpPr>
            <p:nvPr/>
          </p:nvSpPr>
          <p:spPr bwMode="auto">
            <a:xfrm>
              <a:off x="4387" y="2742"/>
              <a:ext cx="127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rPr>
                <a:t>e.g. 18 October 2005 IRAQ</a:t>
              </a:r>
            </a:p>
          </p:txBody>
        </p:sp>
        <p:pic>
          <p:nvPicPr>
            <p:cNvPr id="60456" name="Picture 1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9" t="26761" r="40562" b="14494"/>
            <a:stretch>
              <a:fillRect/>
            </a:stretch>
          </p:blipFill>
          <p:spPr bwMode="auto">
            <a:xfrm>
              <a:off x="4332" y="2976"/>
              <a:ext cx="1254" cy="1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57" name="Picture 15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3" t="44092" r="44807" b="27470"/>
            <a:stretch>
              <a:fillRect/>
            </a:stretch>
          </p:blipFill>
          <p:spPr bwMode="auto">
            <a:xfrm>
              <a:off x="5103" y="3460"/>
              <a:ext cx="657" cy="636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458" name="Picture 15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" y="2888"/>
              <a:ext cx="1439" cy="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59" name="Rectangle 158"/>
            <p:cNvSpPr>
              <a:spLocks noChangeArrowheads="1"/>
            </p:cNvSpPr>
            <p:nvPr/>
          </p:nvSpPr>
          <p:spPr bwMode="auto">
            <a:xfrm>
              <a:off x="4986" y="3475"/>
              <a:ext cx="71" cy="95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0460" name="Rectangle 165"/>
            <p:cNvSpPr>
              <a:spLocks noChangeArrowheads="1"/>
            </p:cNvSpPr>
            <p:nvPr/>
          </p:nvSpPr>
          <p:spPr bwMode="auto">
            <a:xfrm>
              <a:off x="4367" y="4018"/>
              <a:ext cx="113" cy="9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0461" name="Text Box 166"/>
            <p:cNvSpPr txBox="1">
              <a:spLocks noChangeArrowheads="1"/>
            </p:cNvSpPr>
            <p:nvPr/>
          </p:nvSpPr>
          <p:spPr bwMode="auto">
            <a:xfrm>
              <a:off x="4469" y="3983"/>
              <a:ext cx="54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rPr>
                <a:t>Explosions</a:t>
              </a:r>
            </a:p>
          </p:txBody>
        </p:sp>
      </p:grpSp>
      <p:pic>
        <p:nvPicPr>
          <p:cNvPr id="228513" name="Picture 161"/>
          <p:cNvPicPr>
            <a:picLocks noChangeArrowheads="1"/>
          </p:cNvPicPr>
          <p:nvPr/>
        </p:nvPicPr>
        <p:blipFill>
          <a:blip r:embed="rId7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9" y="1706564"/>
            <a:ext cx="18764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514" name="Picture 162"/>
          <p:cNvPicPr>
            <a:picLocks noChangeArrowheads="1"/>
          </p:cNvPicPr>
          <p:nvPr/>
        </p:nvPicPr>
        <p:blipFill>
          <a:blip r:embed="rId8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22414" r="4741" b="16893"/>
          <a:stretch>
            <a:fillRect/>
          </a:stretch>
        </p:blipFill>
        <p:spPr bwMode="auto">
          <a:xfrm>
            <a:off x="4052889" y="1703388"/>
            <a:ext cx="1876425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515" name="Picture 163"/>
          <p:cNvPicPr>
            <a:picLocks noChangeArrowheads="1"/>
          </p:cNvPicPr>
          <p:nvPr/>
        </p:nvPicPr>
        <p:blipFill>
          <a:blip r:embed="rId9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6" y="1706564"/>
            <a:ext cx="18764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516" name="Picture 164"/>
          <p:cNvPicPr>
            <a:picLocks noChangeArrowheads="1"/>
          </p:cNvPicPr>
          <p:nvPr/>
        </p:nvPicPr>
        <p:blipFill>
          <a:blip r:embed="rId10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22414" r="4741" b="16893"/>
          <a:stretch>
            <a:fillRect/>
          </a:stretch>
        </p:blipFill>
        <p:spPr bwMode="auto">
          <a:xfrm>
            <a:off x="4052889" y="1706564"/>
            <a:ext cx="18764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517" name="Picture 165"/>
          <p:cNvPicPr>
            <a:picLocks noChangeArrowheads="1"/>
          </p:cNvPicPr>
          <p:nvPr/>
        </p:nvPicPr>
        <p:blipFill>
          <a:blip r:embed="rId11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4" y="1706564"/>
            <a:ext cx="18764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518" name="Picture 166"/>
          <p:cNvPicPr>
            <a:picLocks noChangeArrowheads="1"/>
          </p:cNvPicPr>
          <p:nvPr/>
        </p:nvPicPr>
        <p:blipFill>
          <a:blip r:embed="rId12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22414" r="4741" b="16893"/>
          <a:stretch>
            <a:fillRect/>
          </a:stretch>
        </p:blipFill>
        <p:spPr bwMode="auto">
          <a:xfrm>
            <a:off x="4056064" y="1706564"/>
            <a:ext cx="18764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519" name="Picture 167"/>
          <p:cNvPicPr>
            <a:picLocks noChangeArrowheads="1"/>
          </p:cNvPicPr>
          <p:nvPr/>
        </p:nvPicPr>
        <p:blipFill>
          <a:blip r:embed="rId13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4" y="1706564"/>
            <a:ext cx="18764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520" name="Picture 168"/>
          <p:cNvPicPr>
            <a:picLocks noChangeAspect="1" noChangeArrowheads="1"/>
          </p:cNvPicPr>
          <p:nvPr/>
        </p:nvPicPr>
        <p:blipFill>
          <a:blip r:embed="rId14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22414" r="4741" b="16893"/>
          <a:stretch>
            <a:fillRect/>
          </a:stretch>
        </p:blipFill>
        <p:spPr bwMode="auto">
          <a:xfrm>
            <a:off x="4025900" y="1630363"/>
            <a:ext cx="1963738" cy="178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8" name="Text Box 42"/>
          <p:cNvSpPr txBox="1">
            <a:spLocks noChangeArrowheads="1"/>
          </p:cNvSpPr>
          <p:nvPr/>
        </p:nvSpPr>
        <p:spPr bwMode="auto">
          <a:xfrm>
            <a:off x="3916363" y="1128713"/>
            <a:ext cx="2374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Volcanic Eruptions</a:t>
            </a:r>
          </a:p>
        </p:txBody>
      </p:sp>
      <p:sp>
        <p:nvSpPr>
          <p:cNvPr id="60449" name="Rectangle 170"/>
          <p:cNvSpPr>
            <a:spLocks noChangeArrowheads="1"/>
          </p:cNvSpPr>
          <p:nvPr/>
        </p:nvSpPr>
        <p:spPr bwMode="auto">
          <a:xfrm>
            <a:off x="4149726" y="1449389"/>
            <a:ext cx="1814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e.g. Etna eruption Oct 2002</a:t>
            </a:r>
          </a:p>
        </p:txBody>
      </p:sp>
      <p:grpSp>
        <p:nvGrpSpPr>
          <p:cNvPr id="60450" name="Group 171"/>
          <p:cNvGrpSpPr>
            <a:grpSpLocks/>
          </p:cNvGrpSpPr>
          <p:nvPr/>
        </p:nvGrpSpPr>
        <p:grpSpPr bwMode="auto">
          <a:xfrm>
            <a:off x="4065589" y="3368675"/>
            <a:ext cx="1436687" cy="274638"/>
            <a:chOff x="387" y="1817"/>
            <a:chExt cx="905" cy="173"/>
          </a:xfrm>
        </p:grpSpPr>
        <p:sp>
          <p:nvSpPr>
            <p:cNvPr id="60452" name="Rectangle 172"/>
            <p:cNvSpPr>
              <a:spLocks noChangeArrowheads="1"/>
            </p:cNvSpPr>
            <p:nvPr/>
          </p:nvSpPr>
          <p:spPr bwMode="auto">
            <a:xfrm>
              <a:off x="387" y="1866"/>
              <a:ext cx="117" cy="10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60453" name="Text Box 173"/>
            <p:cNvSpPr txBox="1">
              <a:spLocks noChangeArrowheads="1"/>
            </p:cNvSpPr>
            <p:nvPr/>
          </p:nvSpPr>
          <p:spPr bwMode="auto">
            <a:xfrm>
              <a:off x="520" y="1817"/>
              <a:ext cx="7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it-IT" altLang="en-US" sz="12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cs typeface="Tahoma" pitchFamily="34" charset="0"/>
                </a:rPr>
                <a:t>Ash Clouds</a:t>
              </a:r>
            </a:p>
          </p:txBody>
        </p:sp>
      </p:grpSp>
      <p:sp>
        <p:nvSpPr>
          <p:cNvPr id="174" name="Rectangle 107"/>
          <p:cNvSpPr>
            <a:spLocks noChangeArrowheads="1"/>
          </p:cNvSpPr>
          <p:nvPr/>
        </p:nvSpPr>
        <p:spPr bwMode="auto">
          <a:xfrm>
            <a:off x="1512194" y="4034094"/>
            <a:ext cx="2439987" cy="2198687"/>
          </a:xfrm>
          <a:prstGeom prst="rect">
            <a:avLst/>
          </a:prstGeom>
          <a:solidFill>
            <a:srgbClr val="EAEAEA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75" name="Rectangle 111"/>
          <p:cNvSpPr>
            <a:spLocks noChangeArrowheads="1"/>
          </p:cNvSpPr>
          <p:nvPr/>
        </p:nvSpPr>
        <p:spPr bwMode="auto">
          <a:xfrm>
            <a:off x="1553468" y="4046794"/>
            <a:ext cx="23495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e.g. Oil spill in the Mexico Gulf, April 2010</a:t>
            </a:r>
          </a:p>
        </p:txBody>
      </p:sp>
      <p:sp>
        <p:nvSpPr>
          <p:cNvPr id="176" name="Rectangle 20"/>
          <p:cNvSpPr>
            <a:spLocks noChangeArrowheads="1"/>
          </p:cNvSpPr>
          <p:nvPr/>
        </p:nvSpPr>
        <p:spPr bwMode="auto">
          <a:xfrm>
            <a:off x="1566168" y="4457955"/>
            <a:ext cx="2328862" cy="15684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grpSp>
        <p:nvGrpSpPr>
          <p:cNvPr id="177" name="Group 71"/>
          <p:cNvGrpSpPr>
            <a:grpSpLocks/>
          </p:cNvGrpSpPr>
          <p:nvPr/>
        </p:nvGrpSpPr>
        <p:grpSpPr bwMode="auto">
          <a:xfrm>
            <a:off x="1566168" y="4457956"/>
            <a:ext cx="2328862" cy="1812926"/>
            <a:chOff x="299" y="2838"/>
            <a:chExt cx="1467" cy="1142"/>
          </a:xfrm>
        </p:grpSpPr>
        <p:sp>
          <p:nvSpPr>
            <p:cNvPr id="178" name="Rectangle 108"/>
            <p:cNvSpPr>
              <a:spLocks noChangeArrowheads="1"/>
            </p:cNvSpPr>
            <p:nvPr/>
          </p:nvSpPr>
          <p:spPr bwMode="auto">
            <a:xfrm>
              <a:off x="327" y="3851"/>
              <a:ext cx="113" cy="9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cs typeface="Arial" charset="0"/>
              </a:endParaRPr>
            </a:p>
          </p:txBody>
        </p:sp>
        <p:sp>
          <p:nvSpPr>
            <p:cNvPr id="179" name="Text Box 109"/>
            <p:cNvSpPr txBox="1">
              <a:spLocks noChangeArrowheads="1"/>
            </p:cNvSpPr>
            <p:nvPr/>
          </p:nvSpPr>
          <p:spPr bwMode="auto">
            <a:xfrm>
              <a:off x="458" y="3806"/>
              <a:ext cx="403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cs typeface="Arial" charset="0"/>
                </a:rPr>
                <a:t>Oil spill</a:t>
              </a:r>
            </a:p>
          </p:txBody>
        </p:sp>
        <p:pic>
          <p:nvPicPr>
            <p:cNvPr id="180" name="Picture 342" descr="sequenza_risultati_retira"/>
            <p:cNvPicPr preferRelativeResize="0">
              <a:picLocks noChangeAspect="1" noChangeArrowheads="1" noCrop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99" y="2838"/>
              <a:ext cx="1467" cy="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1" name="Oval 23"/>
            <p:cNvSpPr>
              <a:spLocks noChangeAspect="1" noChangeArrowheads="1"/>
            </p:cNvSpPr>
            <p:nvPr/>
          </p:nvSpPr>
          <p:spPr bwMode="auto">
            <a:xfrm>
              <a:off x="884" y="3266"/>
              <a:ext cx="15" cy="1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cs typeface="Arial" charset="0"/>
              </a:endParaRPr>
            </a:p>
          </p:txBody>
        </p:sp>
        <p:sp>
          <p:nvSpPr>
            <p:cNvPr id="182" name="Text Box 24"/>
            <p:cNvSpPr txBox="1">
              <a:spLocks noChangeAspect="1" noChangeArrowheads="1"/>
            </p:cNvSpPr>
            <p:nvPr/>
          </p:nvSpPr>
          <p:spPr bwMode="auto">
            <a:xfrm>
              <a:off x="678" y="3285"/>
              <a:ext cx="75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t-IT" sz="1000" b="1" dirty="0" err="1">
                  <a:cs typeface="Arial" charset="0"/>
                </a:rPr>
                <a:t>Deepwater</a:t>
              </a:r>
              <a:r>
                <a:rPr lang="it-IT" sz="1000" b="1" dirty="0">
                  <a:cs typeface="Arial" charset="0"/>
                </a:rPr>
                <a:t> </a:t>
              </a:r>
              <a:r>
                <a:rPr lang="it-IT" sz="1000" b="1" dirty="0" err="1">
                  <a:cs typeface="Arial" charset="0"/>
                </a:rPr>
                <a:t>Horizon</a:t>
              </a:r>
              <a:r>
                <a:rPr lang="it-IT" sz="1000" b="1" dirty="0">
                  <a:cs typeface="Arial" charset="0"/>
                </a:rPr>
                <a:t> Location</a:t>
              </a:r>
            </a:p>
          </p:txBody>
        </p:sp>
      </p:grpSp>
      <p:sp>
        <p:nvSpPr>
          <p:cNvPr id="183" name="Text Box 110"/>
          <p:cNvSpPr txBox="1">
            <a:spLocks noChangeArrowheads="1"/>
          </p:cNvSpPr>
          <p:nvPr/>
        </p:nvSpPr>
        <p:spPr bwMode="auto">
          <a:xfrm>
            <a:off x="1482971" y="3710827"/>
            <a:ext cx="2101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Oil spills</a:t>
            </a:r>
          </a:p>
        </p:txBody>
      </p:sp>
      <p:grpSp>
        <p:nvGrpSpPr>
          <p:cNvPr id="60430" name="Group 117"/>
          <p:cNvGrpSpPr>
            <a:grpSpLocks/>
          </p:cNvGrpSpPr>
          <p:nvPr/>
        </p:nvGrpSpPr>
        <p:grpSpPr bwMode="auto">
          <a:xfrm>
            <a:off x="3792539" y="3703639"/>
            <a:ext cx="2555876" cy="2516187"/>
            <a:chOff x="1429" y="2573"/>
            <a:chExt cx="1610" cy="1585"/>
          </a:xfrm>
        </p:grpSpPr>
        <p:grpSp>
          <p:nvGrpSpPr>
            <p:cNvPr id="60473" name="Group 118"/>
            <p:cNvGrpSpPr>
              <a:grpSpLocks/>
            </p:cNvGrpSpPr>
            <p:nvPr/>
          </p:nvGrpSpPr>
          <p:grpSpPr bwMode="auto">
            <a:xfrm>
              <a:off x="1429" y="2573"/>
              <a:ext cx="1610" cy="1585"/>
              <a:chOff x="2023" y="2573"/>
              <a:chExt cx="1610" cy="1585"/>
            </a:xfrm>
          </p:grpSpPr>
          <p:sp>
            <p:nvSpPr>
              <p:cNvPr id="60484" name="Rectangle 33"/>
              <p:cNvSpPr>
                <a:spLocks noChangeArrowheads="1"/>
              </p:cNvSpPr>
              <p:nvPr/>
            </p:nvSpPr>
            <p:spPr bwMode="auto">
              <a:xfrm>
                <a:off x="2023" y="2773"/>
                <a:ext cx="1537" cy="1385"/>
              </a:xfrm>
              <a:prstGeom prst="rect">
                <a:avLst/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60485" name="Text Box 34"/>
              <p:cNvSpPr txBox="1">
                <a:spLocks noChangeArrowheads="1"/>
              </p:cNvSpPr>
              <p:nvPr/>
            </p:nvSpPr>
            <p:spPr bwMode="auto">
              <a:xfrm>
                <a:off x="2098" y="2573"/>
                <a:ext cx="132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800" b="1">
                    <a:solidFill>
                      <a:srgbClr val="FF99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</a:rPr>
                  <a:t>Soil wetness</a:t>
                </a:r>
              </a:p>
            </p:txBody>
          </p:sp>
          <p:sp>
            <p:nvSpPr>
              <p:cNvPr id="60486" name="Rectangle 35"/>
              <p:cNvSpPr>
                <a:spLocks noChangeArrowheads="1"/>
              </p:cNvSpPr>
              <p:nvPr/>
            </p:nvSpPr>
            <p:spPr bwMode="auto">
              <a:xfrm>
                <a:off x="2073" y="2787"/>
                <a:ext cx="15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0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</a:rPr>
                  <a:t>e.g. Carpathian Basin, April 2000</a:t>
                </a:r>
              </a:p>
            </p:txBody>
          </p:sp>
          <p:pic>
            <p:nvPicPr>
              <p:cNvPr id="60487" name="Picture 3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762" t="28929" r="6824" b="19286"/>
              <a:stretch>
                <a:fillRect/>
              </a:stretch>
            </p:blipFill>
            <p:spPr bwMode="auto">
              <a:xfrm>
                <a:off x="2058" y="2927"/>
                <a:ext cx="752" cy="1217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474" name="Group 138"/>
            <p:cNvGrpSpPr>
              <a:grpSpLocks/>
            </p:cNvGrpSpPr>
            <p:nvPr/>
          </p:nvGrpSpPr>
          <p:grpSpPr bwMode="auto">
            <a:xfrm>
              <a:off x="1904" y="3677"/>
              <a:ext cx="976" cy="479"/>
              <a:chOff x="2286" y="2768"/>
              <a:chExt cx="857" cy="379"/>
            </a:xfrm>
          </p:grpSpPr>
          <p:sp>
            <p:nvSpPr>
              <p:cNvPr id="60475" name="Rectangle 139"/>
              <p:cNvSpPr>
                <a:spLocks noChangeArrowheads="1"/>
              </p:cNvSpPr>
              <p:nvPr/>
            </p:nvSpPr>
            <p:spPr bwMode="auto">
              <a:xfrm>
                <a:off x="2286" y="2784"/>
                <a:ext cx="681" cy="363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60476" name="Text Box 140"/>
              <p:cNvSpPr txBox="1">
                <a:spLocks noChangeArrowheads="1"/>
              </p:cNvSpPr>
              <p:nvPr/>
            </p:nvSpPr>
            <p:spPr bwMode="auto">
              <a:xfrm>
                <a:off x="2420" y="2940"/>
                <a:ext cx="696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sym typeface="Symbol" pitchFamily="18" charset="2"/>
                  </a:rPr>
                  <a:t>Moderately wet</a:t>
                </a:r>
                <a:endParaRPr lang="en-US" altLang="en-US" sz="9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60477" name="Text Box 141"/>
              <p:cNvSpPr txBox="1">
                <a:spLocks noChangeArrowheads="1"/>
              </p:cNvSpPr>
              <p:nvPr/>
            </p:nvSpPr>
            <p:spPr bwMode="auto">
              <a:xfrm>
                <a:off x="2423" y="2768"/>
                <a:ext cx="6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</a:rPr>
                  <a:t>Raining Clouds</a:t>
                </a:r>
              </a:p>
            </p:txBody>
          </p:sp>
          <p:sp>
            <p:nvSpPr>
              <p:cNvPr id="60478" name="Rectangle 142"/>
              <p:cNvSpPr>
                <a:spLocks noChangeArrowheads="1"/>
              </p:cNvSpPr>
              <p:nvPr/>
            </p:nvSpPr>
            <p:spPr bwMode="auto">
              <a:xfrm>
                <a:off x="2301" y="2895"/>
                <a:ext cx="153" cy="54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60479" name="Rectangle 143"/>
              <p:cNvSpPr>
                <a:spLocks noChangeArrowheads="1"/>
              </p:cNvSpPr>
              <p:nvPr/>
            </p:nvSpPr>
            <p:spPr bwMode="auto">
              <a:xfrm>
                <a:off x="2301" y="2972"/>
                <a:ext cx="153" cy="54"/>
              </a:xfrm>
              <a:prstGeom prst="rect">
                <a:avLst/>
              </a:prstGeom>
              <a:solidFill>
                <a:srgbClr val="00B4E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60480" name="Rectangle 144"/>
              <p:cNvSpPr>
                <a:spLocks noChangeArrowheads="1"/>
              </p:cNvSpPr>
              <p:nvPr/>
            </p:nvSpPr>
            <p:spPr bwMode="auto">
              <a:xfrm>
                <a:off x="2301" y="3053"/>
                <a:ext cx="153" cy="5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60481" name="Text Box 145"/>
              <p:cNvSpPr txBox="1">
                <a:spLocks noChangeArrowheads="1"/>
              </p:cNvSpPr>
              <p:nvPr/>
            </p:nvSpPr>
            <p:spPr bwMode="auto">
              <a:xfrm>
                <a:off x="2420" y="2854"/>
                <a:ext cx="621" cy="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</a:rPr>
                  <a:t>Weakly wet</a:t>
                </a:r>
              </a:p>
            </p:txBody>
          </p:sp>
          <p:sp>
            <p:nvSpPr>
              <p:cNvPr id="60482" name="Text Box 146"/>
              <p:cNvSpPr txBox="1">
                <a:spLocks noChangeArrowheads="1"/>
              </p:cNvSpPr>
              <p:nvPr/>
            </p:nvSpPr>
            <p:spPr bwMode="auto">
              <a:xfrm>
                <a:off x="2426" y="3017"/>
                <a:ext cx="717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9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sym typeface="Symbol" pitchFamily="18" charset="2"/>
                  </a:rPr>
                  <a:t>Extremely wet</a:t>
                </a:r>
                <a:endParaRPr lang="en-US" altLang="en-US" sz="9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60483" name="Rectangle 147"/>
              <p:cNvSpPr>
                <a:spLocks noChangeArrowheads="1"/>
              </p:cNvSpPr>
              <p:nvPr/>
            </p:nvSpPr>
            <p:spPr bwMode="auto">
              <a:xfrm>
                <a:off x="2302" y="2818"/>
                <a:ext cx="153" cy="54"/>
              </a:xfrm>
              <a:prstGeom prst="rect">
                <a:avLst/>
              </a:prstGeom>
              <a:solidFill>
                <a:srgbClr val="FF96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vantGarde Md BT"/>
                    <a:cs typeface="Arial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GB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</a:endParaRPr>
              </a:p>
            </p:txBody>
          </p:sp>
        </p:grpSp>
      </p:grpSp>
      <p:grpSp>
        <p:nvGrpSpPr>
          <p:cNvPr id="60431" name="Group 133"/>
          <p:cNvGrpSpPr>
            <a:grpSpLocks/>
          </p:cNvGrpSpPr>
          <p:nvPr/>
        </p:nvGrpSpPr>
        <p:grpSpPr bwMode="auto">
          <a:xfrm>
            <a:off x="5919789" y="3673476"/>
            <a:ext cx="2555875" cy="2587625"/>
            <a:chOff x="2699" y="2554"/>
            <a:chExt cx="1610" cy="1630"/>
          </a:xfrm>
        </p:grpSpPr>
        <p:sp>
          <p:nvSpPr>
            <p:cNvPr id="60462" name="Rectangle 30"/>
            <p:cNvSpPr>
              <a:spLocks noChangeArrowheads="1"/>
            </p:cNvSpPr>
            <p:nvPr/>
          </p:nvSpPr>
          <p:spPr bwMode="auto">
            <a:xfrm>
              <a:off x="2699" y="2770"/>
              <a:ext cx="1537" cy="1385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>
                <a:latin typeface="Arial" pitchFamily="34" charset="0"/>
              </a:endParaRPr>
            </a:p>
          </p:txBody>
        </p:sp>
        <p:sp>
          <p:nvSpPr>
            <p:cNvPr id="60463" name="Text Box 31"/>
            <p:cNvSpPr txBox="1">
              <a:spLocks noChangeArrowheads="1"/>
            </p:cNvSpPr>
            <p:nvPr/>
          </p:nvSpPr>
          <p:spPr bwMode="auto">
            <a:xfrm>
              <a:off x="2774" y="2554"/>
              <a:ext cx="1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srgbClr val="FF9900"/>
                  </a:solidFill>
                  <a:latin typeface="Arial" pitchFamily="34" charset="0"/>
                </a:rPr>
                <a:t>Earthquakes</a:t>
              </a:r>
            </a:p>
          </p:txBody>
        </p:sp>
        <p:sp>
          <p:nvSpPr>
            <p:cNvPr id="60464" name="Rectangle 32"/>
            <p:cNvSpPr>
              <a:spLocks noChangeArrowheads="1"/>
            </p:cNvSpPr>
            <p:nvPr/>
          </p:nvSpPr>
          <p:spPr bwMode="auto">
            <a:xfrm>
              <a:off x="2749" y="2759"/>
              <a:ext cx="15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b="1" dirty="0">
                  <a:latin typeface="Arial" pitchFamily="34" charset="0"/>
                </a:rPr>
                <a:t>e.g. 7 September 1999 Athens Earthquake</a:t>
              </a:r>
            </a:p>
          </p:txBody>
        </p:sp>
        <p:pic>
          <p:nvPicPr>
            <p:cNvPr id="60465" name="Picture 160"/>
            <p:cNvPicPr preferRelativeResize="0"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8" t="21371" r="9763" b="20338"/>
            <a:stretch>
              <a:fillRect/>
            </a:stretch>
          </p:blipFill>
          <p:spPr bwMode="auto">
            <a:xfrm>
              <a:off x="2703" y="3027"/>
              <a:ext cx="935" cy="990"/>
            </a:xfrm>
            <a:prstGeom prst="rect">
              <a:avLst/>
            </a:prstGeom>
            <a:solidFill>
              <a:srgbClr val="FFFFE9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0466" name="Picture 161"/>
            <p:cNvPicPr preferRelativeResize="0"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0" t="21472" r="8832" b="21227"/>
            <a:stretch>
              <a:fillRect/>
            </a:stretch>
          </p:blipFill>
          <p:spPr bwMode="auto">
            <a:xfrm>
              <a:off x="3431" y="3032"/>
              <a:ext cx="760" cy="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467" name="Rectangle 162"/>
            <p:cNvSpPr>
              <a:spLocks noChangeArrowheads="1"/>
            </p:cNvSpPr>
            <p:nvPr/>
          </p:nvSpPr>
          <p:spPr bwMode="auto">
            <a:xfrm>
              <a:off x="3067" y="3412"/>
              <a:ext cx="229" cy="181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>
                <a:latin typeface="Arial" pitchFamily="34" charset="0"/>
              </a:endParaRPr>
            </a:p>
          </p:txBody>
        </p:sp>
        <p:sp>
          <p:nvSpPr>
            <p:cNvPr id="60468" name="Line 163"/>
            <p:cNvSpPr>
              <a:spLocks noChangeShapeType="1"/>
            </p:cNvSpPr>
            <p:nvPr/>
          </p:nvSpPr>
          <p:spPr bwMode="auto">
            <a:xfrm flipV="1">
              <a:off x="3080" y="3071"/>
              <a:ext cx="351" cy="3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Line 164"/>
            <p:cNvSpPr>
              <a:spLocks noChangeShapeType="1"/>
            </p:cNvSpPr>
            <p:nvPr/>
          </p:nvSpPr>
          <p:spPr bwMode="auto">
            <a:xfrm>
              <a:off x="3060" y="3583"/>
              <a:ext cx="357" cy="2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Rectangle 165"/>
            <p:cNvSpPr>
              <a:spLocks noChangeArrowheads="1"/>
            </p:cNvSpPr>
            <p:nvPr/>
          </p:nvSpPr>
          <p:spPr bwMode="auto">
            <a:xfrm>
              <a:off x="2763" y="4046"/>
              <a:ext cx="113" cy="9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GB" altLang="en-US">
                <a:latin typeface="Arial" pitchFamily="34" charset="0"/>
              </a:endParaRPr>
            </a:p>
          </p:txBody>
        </p:sp>
        <p:sp>
          <p:nvSpPr>
            <p:cNvPr id="60471" name="Text Box 166"/>
            <p:cNvSpPr txBox="1">
              <a:spLocks noChangeArrowheads="1"/>
            </p:cNvSpPr>
            <p:nvPr/>
          </p:nvSpPr>
          <p:spPr bwMode="auto">
            <a:xfrm>
              <a:off x="2865" y="4011"/>
              <a:ext cx="85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Thermal anomalies</a:t>
              </a:r>
            </a:p>
          </p:txBody>
        </p:sp>
        <p:sp>
          <p:nvSpPr>
            <p:cNvPr id="60472" name="Rectangle 167"/>
            <p:cNvSpPr>
              <a:spLocks noChangeArrowheads="1"/>
            </p:cNvSpPr>
            <p:nvPr/>
          </p:nvSpPr>
          <p:spPr bwMode="auto">
            <a:xfrm>
              <a:off x="3421" y="3025"/>
              <a:ext cx="779" cy="160"/>
            </a:xfrm>
            <a:prstGeom prst="rect">
              <a:avLst/>
            </a:prstGeom>
            <a:solidFill>
              <a:srgbClr val="FFFFFF">
                <a:alpha val="79999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vantGarde Md BT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b="1">
                  <a:latin typeface="Arial" pitchFamily="34" charset="0"/>
                </a:rPr>
                <a:t>3 days before EQ</a:t>
              </a:r>
            </a:p>
          </p:txBody>
        </p:sp>
      </p:grpSp>
      <p:sp>
        <p:nvSpPr>
          <p:cNvPr id="184" name="Rectangle 13"/>
          <p:cNvSpPr>
            <a:spLocks noChangeArrowheads="1"/>
          </p:cNvSpPr>
          <p:nvPr/>
        </p:nvSpPr>
        <p:spPr bwMode="auto">
          <a:xfrm>
            <a:off x="6106949" y="1457885"/>
            <a:ext cx="2439988" cy="2198687"/>
          </a:xfrm>
          <a:prstGeom prst="rect">
            <a:avLst/>
          </a:prstGeom>
          <a:solidFill>
            <a:srgbClr val="EAEAEA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85" name="Rectangle 15"/>
          <p:cNvSpPr>
            <a:spLocks noChangeArrowheads="1"/>
          </p:cNvSpPr>
          <p:nvPr/>
        </p:nvSpPr>
        <p:spPr bwMode="auto">
          <a:xfrm>
            <a:off x="6224424" y="3478772"/>
            <a:ext cx="179388" cy="149225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86" name="Text Box 16"/>
          <p:cNvSpPr txBox="1">
            <a:spLocks noChangeArrowheads="1"/>
          </p:cNvSpPr>
          <p:nvPr/>
        </p:nvSpPr>
        <p:spPr bwMode="auto">
          <a:xfrm>
            <a:off x="6386350" y="3391460"/>
            <a:ext cx="109792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Flooded areas </a:t>
            </a:r>
          </a:p>
        </p:txBody>
      </p:sp>
      <p:sp>
        <p:nvSpPr>
          <p:cNvPr id="187" name="Rectangle 88"/>
          <p:cNvSpPr>
            <a:spLocks noChangeArrowheads="1"/>
          </p:cNvSpPr>
          <p:nvPr/>
        </p:nvSpPr>
        <p:spPr bwMode="auto">
          <a:xfrm>
            <a:off x="6175212" y="1449947"/>
            <a:ext cx="2303462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e.g. Basilicata flood, March 2011</a:t>
            </a:r>
          </a:p>
        </p:txBody>
      </p:sp>
      <p:pic>
        <p:nvPicPr>
          <p:cNvPr id="188" name="Picture 9"/>
          <p:cNvPicPr>
            <a:picLocks noChangeAspect="1" noChangeArrowheads="1"/>
          </p:cNvPicPr>
          <p:nvPr/>
        </p:nvPicPr>
        <p:blipFill>
          <a:blip r:embed="rId19" cstate="print"/>
          <a:srcRect l="2161" t="1544"/>
          <a:stretch>
            <a:fillRect/>
          </a:stretch>
        </p:blipFill>
        <p:spPr bwMode="auto">
          <a:xfrm>
            <a:off x="6189499" y="1721409"/>
            <a:ext cx="2287588" cy="16557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89" name="Picture 9"/>
          <p:cNvPicPr>
            <a:picLocks noChangeAspect="1" noChangeArrowheads="1"/>
          </p:cNvPicPr>
          <p:nvPr/>
        </p:nvPicPr>
        <p:blipFill>
          <a:blip r:embed="rId20" cstate="print"/>
          <a:srcRect l="60913" t="11732" b="44542"/>
          <a:stretch>
            <a:fillRect/>
          </a:stretch>
        </p:blipFill>
        <p:spPr bwMode="auto">
          <a:xfrm>
            <a:off x="6137113" y="2013510"/>
            <a:ext cx="1285875" cy="1374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90" name="Rectangle 78"/>
          <p:cNvSpPr>
            <a:spLocks noChangeArrowheads="1"/>
          </p:cNvSpPr>
          <p:nvPr/>
        </p:nvSpPr>
        <p:spPr bwMode="auto">
          <a:xfrm>
            <a:off x="7770649" y="1903971"/>
            <a:ext cx="647700" cy="5969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" name="Line 79"/>
          <p:cNvSpPr>
            <a:spLocks noChangeShapeType="1"/>
          </p:cNvSpPr>
          <p:nvPr/>
        </p:nvSpPr>
        <p:spPr bwMode="auto">
          <a:xfrm flipV="1">
            <a:off x="6106949" y="1903971"/>
            <a:ext cx="1663700" cy="10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2" name="Line 80"/>
          <p:cNvSpPr>
            <a:spLocks noChangeShapeType="1"/>
          </p:cNvSpPr>
          <p:nvPr/>
        </p:nvSpPr>
        <p:spPr bwMode="auto">
          <a:xfrm flipV="1">
            <a:off x="7440449" y="2488171"/>
            <a:ext cx="9017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3" name="Rectangle 39"/>
          <p:cNvSpPr>
            <a:spLocks noChangeArrowheads="1"/>
          </p:cNvSpPr>
          <p:nvPr/>
        </p:nvSpPr>
        <p:spPr bwMode="auto">
          <a:xfrm>
            <a:off x="8264525" y="1437932"/>
            <a:ext cx="2439988" cy="2198688"/>
          </a:xfrm>
          <a:prstGeom prst="rect">
            <a:avLst/>
          </a:prstGeom>
          <a:solidFill>
            <a:srgbClr val="EAEAEA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94" name="Rectangle 40"/>
          <p:cNvSpPr>
            <a:spLocks noChangeArrowheads="1"/>
          </p:cNvSpPr>
          <p:nvPr/>
        </p:nvSpPr>
        <p:spPr bwMode="auto">
          <a:xfrm>
            <a:off x="8382000" y="3458821"/>
            <a:ext cx="179388" cy="149225"/>
          </a:xfrm>
          <a:prstGeom prst="rect">
            <a:avLst/>
          </a:prstGeom>
          <a:solidFill>
            <a:srgbClr val="FFCC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  <p:sp>
        <p:nvSpPr>
          <p:cNvPr id="195" name="Text Box 41"/>
          <p:cNvSpPr txBox="1">
            <a:spLocks noChangeArrowheads="1"/>
          </p:cNvSpPr>
          <p:nvPr/>
        </p:nvSpPr>
        <p:spPr bwMode="auto">
          <a:xfrm>
            <a:off x="8543925" y="3371507"/>
            <a:ext cx="946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Dust clouds </a:t>
            </a:r>
          </a:p>
        </p:txBody>
      </p:sp>
      <p:sp>
        <p:nvSpPr>
          <p:cNvPr id="196" name="Rectangle 113"/>
          <p:cNvSpPr>
            <a:spLocks noChangeArrowheads="1"/>
          </p:cNvSpPr>
          <p:nvPr/>
        </p:nvSpPr>
        <p:spPr bwMode="auto">
          <a:xfrm>
            <a:off x="8332788" y="1429996"/>
            <a:ext cx="23034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e.g.Libia 13 May 2004</a:t>
            </a:r>
          </a:p>
        </p:txBody>
      </p:sp>
      <p:pic>
        <p:nvPicPr>
          <p:cNvPr id="197" name="Picture 145"/>
          <p:cNvPicPr preferRelativeResize="0"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13553" r="653" b="4823"/>
          <a:stretch>
            <a:fillRect/>
          </a:stretch>
        </p:blipFill>
        <p:spPr bwMode="auto">
          <a:xfrm>
            <a:off x="8323264" y="1758608"/>
            <a:ext cx="2325687" cy="162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146"/>
          <p:cNvPicPr preferRelativeResize="0"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13797" r="653" b="5067"/>
          <a:stretch>
            <a:fillRect/>
          </a:stretch>
        </p:blipFill>
        <p:spPr bwMode="auto">
          <a:xfrm>
            <a:off x="8332789" y="1758608"/>
            <a:ext cx="2325687" cy="162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47"/>
          <p:cNvPicPr preferRelativeResize="0">
            <a:picLocks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13736" r="653" b="4762"/>
          <a:stretch>
            <a:fillRect/>
          </a:stretch>
        </p:blipFill>
        <p:spPr bwMode="auto">
          <a:xfrm>
            <a:off x="8321675" y="1761783"/>
            <a:ext cx="2325688" cy="162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148"/>
          <p:cNvPicPr preferRelativeResize="0">
            <a:picLocks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13736" r="926" b="4762"/>
          <a:stretch>
            <a:fillRect/>
          </a:stretch>
        </p:blipFill>
        <p:spPr bwMode="auto">
          <a:xfrm>
            <a:off x="8320089" y="1764958"/>
            <a:ext cx="2325687" cy="162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149"/>
          <p:cNvPicPr preferRelativeResize="0">
            <a:picLocks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13736" r="653" b="5006"/>
          <a:stretch>
            <a:fillRect/>
          </a:stretch>
        </p:blipFill>
        <p:spPr bwMode="auto">
          <a:xfrm>
            <a:off x="8321675" y="1758608"/>
            <a:ext cx="2325688" cy="162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150"/>
          <p:cNvPicPr preferRelativeResize="0">
            <a:picLocks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13736" r="653" b="4762"/>
          <a:stretch>
            <a:fillRect/>
          </a:stretch>
        </p:blipFill>
        <p:spPr bwMode="auto">
          <a:xfrm>
            <a:off x="8321675" y="1764958"/>
            <a:ext cx="2325688" cy="162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Rectangle 151"/>
          <p:cNvSpPr>
            <a:spLocks noChangeArrowheads="1"/>
          </p:cNvSpPr>
          <p:nvPr/>
        </p:nvSpPr>
        <p:spPr bwMode="auto">
          <a:xfrm>
            <a:off x="8329614" y="2136433"/>
            <a:ext cx="2332037" cy="12112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vantGarde Md BT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vantGarde Md BT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vantGarde Md BT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vantGarde Md BT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27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00" y="-152400"/>
            <a:ext cx="12192000" cy="1225550"/>
          </a:xfrm>
        </p:spPr>
        <p:txBody>
          <a:bodyPr/>
          <a:lstStyle/>
          <a:p>
            <a:pPr algn="ctr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Dust Storm Detection by RST</a:t>
            </a:r>
            <a:endParaRPr lang="en-GB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2" name="Rectangle 18"/>
          <p:cNvSpPr>
            <a:spLocks noChangeArrowheads="1"/>
          </p:cNvSpPr>
          <p:nvPr/>
        </p:nvSpPr>
        <p:spPr bwMode="auto">
          <a:xfrm>
            <a:off x="0" y="882650"/>
            <a:ext cx="12192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Compared with the background in (normal) clear-sky conditions both meteorological and dust clouds are characterized by: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410634" y="1868489"/>
            <a:ext cx="11806767" cy="4579937"/>
            <a:chOff x="194" y="1177"/>
            <a:chExt cx="5578" cy="2885"/>
          </a:xfrm>
        </p:grpSpPr>
        <p:grpSp>
          <p:nvGrpSpPr>
            <p:cNvPr id="3" name="Group 22"/>
            <p:cNvGrpSpPr>
              <a:grpSpLocks/>
            </p:cNvGrpSpPr>
            <p:nvPr/>
          </p:nvGrpSpPr>
          <p:grpSpPr bwMode="auto">
            <a:xfrm>
              <a:off x="3051" y="1177"/>
              <a:ext cx="2721" cy="854"/>
              <a:chOff x="3087" y="1600"/>
              <a:chExt cx="2721" cy="854"/>
            </a:xfrm>
          </p:grpSpPr>
          <p:sp>
            <p:nvSpPr>
              <p:cNvPr id="2067" name="Text Box 6"/>
              <p:cNvSpPr txBox="1">
                <a:spLocks noChangeArrowheads="1"/>
              </p:cNvSpPr>
              <p:nvPr/>
            </p:nvSpPr>
            <p:spPr bwMode="auto">
              <a:xfrm>
                <a:off x="3087" y="1600"/>
                <a:ext cx="2721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457200" indent="-457200" eaLnBrk="0" hangingPunct="0"/>
                <a:r>
                  <a:rPr lang="en-US" sz="2800" b="1" dirty="0">
                    <a:latin typeface="Times New Roman" pitchFamily="18" charset="0"/>
                    <a:cs typeface="Times New Roman" pitchFamily="18" charset="0"/>
                  </a:rPr>
                  <a:t>higher VIS reflectance </a:t>
                </a:r>
              </a:p>
            </p:txBody>
          </p:sp>
          <p:graphicFrame>
            <p:nvGraphicFramePr>
              <p:cNvPr id="2050" name="Object 7"/>
              <p:cNvGraphicFramePr>
                <a:graphicFrameLocks noChangeAspect="1"/>
              </p:cNvGraphicFramePr>
              <p:nvPr/>
            </p:nvGraphicFramePr>
            <p:xfrm>
              <a:off x="3105" y="1981"/>
              <a:ext cx="2615" cy="4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3" name="Equation" r:id="rId4" imgW="2387600" imgH="431800" progId="">
                      <p:embed/>
                    </p:oleObj>
                  </mc:Choice>
                  <mc:Fallback>
                    <p:oleObj name="Equation" r:id="rId4" imgW="2387600" imgH="431800" progId="">
                      <p:embed/>
                      <p:pic>
                        <p:nvPicPr>
                          <p:cNvPr id="0" name="Picture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05" y="1981"/>
                            <a:ext cx="2615" cy="473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alpha val="56862"/>
                            </a:schemeClr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2055" name="Picture 1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4" y="1568"/>
              <a:ext cx="2585" cy="249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1555" y="1723"/>
              <a:ext cx="732" cy="661"/>
              <a:chOff x="4377" y="1771"/>
              <a:chExt cx="732" cy="661"/>
            </a:xfrm>
          </p:grpSpPr>
          <p:sp>
            <p:nvSpPr>
              <p:cNvPr id="2065" name="Line 18"/>
              <p:cNvSpPr>
                <a:spLocks noChangeShapeType="1"/>
              </p:cNvSpPr>
              <p:nvPr/>
            </p:nvSpPr>
            <p:spPr bwMode="auto">
              <a:xfrm flipH="1">
                <a:off x="4377" y="2108"/>
                <a:ext cx="215" cy="3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6" name="Text Box 19"/>
              <p:cNvSpPr txBox="1">
                <a:spLocks noChangeArrowheads="1"/>
              </p:cNvSpPr>
              <p:nvPr/>
            </p:nvSpPr>
            <p:spPr bwMode="auto">
              <a:xfrm>
                <a:off x="4579" y="1771"/>
                <a:ext cx="530" cy="52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GB" sz="2400" b="1">
                    <a:solidFill>
                      <a:srgbClr val="FF0000"/>
                    </a:solidFill>
                  </a:rPr>
                  <a:t>SAND</a:t>
                </a:r>
              </a:p>
              <a:p>
                <a:pPr eaLnBrk="0" hangingPunct="0"/>
                <a:r>
                  <a:rPr lang="en-GB" sz="2400" b="1">
                    <a:solidFill>
                      <a:srgbClr val="FF0000"/>
                    </a:solidFill>
                  </a:rPr>
                  <a:t>STORM</a:t>
                </a:r>
              </a:p>
            </p:txBody>
          </p:sp>
        </p:grpSp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421" y="2003"/>
              <a:ext cx="927" cy="665"/>
              <a:chOff x="3243" y="2051"/>
              <a:chExt cx="927" cy="665"/>
            </a:xfrm>
          </p:grpSpPr>
          <p:sp>
            <p:nvSpPr>
              <p:cNvPr id="2063" name="Line 21"/>
              <p:cNvSpPr>
                <a:spLocks noChangeShapeType="1"/>
              </p:cNvSpPr>
              <p:nvPr/>
            </p:nvSpPr>
            <p:spPr bwMode="auto">
              <a:xfrm flipV="1">
                <a:off x="3551" y="2051"/>
                <a:ext cx="191" cy="24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4" name="Text Box 22"/>
              <p:cNvSpPr txBox="1">
                <a:spLocks noChangeArrowheads="1"/>
              </p:cNvSpPr>
              <p:nvPr/>
            </p:nvSpPr>
            <p:spPr bwMode="auto">
              <a:xfrm>
                <a:off x="3243" y="2251"/>
                <a:ext cx="927" cy="46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lIns="0" tIns="0" rIns="0" bIns="0">
                <a:spAutoFit/>
              </a:bodyPr>
              <a:lstStyle/>
              <a:p>
                <a:pPr eaLnBrk="0" hangingPunct="0"/>
                <a:r>
                  <a:rPr lang="en-GB" sz="2400" b="1">
                    <a:solidFill>
                      <a:srgbClr val="FF0000"/>
                    </a:solidFill>
                  </a:rPr>
                  <a:t>METEO </a:t>
                </a:r>
              </a:p>
              <a:p>
                <a:pPr eaLnBrk="0" hangingPunct="0"/>
                <a:r>
                  <a:rPr lang="en-GB" sz="2400" b="1">
                    <a:solidFill>
                      <a:srgbClr val="FF0000"/>
                    </a:solidFill>
                  </a:rPr>
                  <a:t>CLOUDS</a:t>
                </a:r>
              </a:p>
            </p:txBody>
          </p:sp>
        </p:grpSp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466" y="2846"/>
              <a:ext cx="1906" cy="906"/>
              <a:chOff x="3288" y="2894"/>
              <a:chExt cx="1906" cy="906"/>
            </a:xfrm>
          </p:grpSpPr>
          <p:sp>
            <p:nvSpPr>
              <p:cNvPr id="2060" name="Line 24"/>
              <p:cNvSpPr>
                <a:spLocks noChangeShapeType="1"/>
              </p:cNvSpPr>
              <p:nvPr/>
            </p:nvSpPr>
            <p:spPr bwMode="auto">
              <a:xfrm flipV="1">
                <a:off x="3596" y="2894"/>
                <a:ext cx="191" cy="24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61" name="Text Box 25"/>
              <p:cNvSpPr txBox="1">
                <a:spLocks noChangeArrowheads="1"/>
              </p:cNvSpPr>
              <p:nvPr/>
            </p:nvSpPr>
            <p:spPr bwMode="auto">
              <a:xfrm>
                <a:off x="3288" y="3094"/>
                <a:ext cx="674" cy="52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GB" sz="2400" b="1">
                    <a:solidFill>
                      <a:srgbClr val="FF0000"/>
                    </a:solidFill>
                  </a:rPr>
                  <a:t>DESERT </a:t>
                </a:r>
              </a:p>
              <a:p>
                <a:pPr eaLnBrk="0" hangingPunct="0"/>
                <a:r>
                  <a:rPr lang="en-GB" sz="2400" b="1">
                    <a:solidFill>
                      <a:srgbClr val="FF0000"/>
                    </a:solidFill>
                  </a:rPr>
                  <a:t>BACKland</a:t>
                </a:r>
              </a:p>
            </p:txBody>
          </p:sp>
          <p:sp>
            <p:nvSpPr>
              <p:cNvPr id="2062" name="Line 26"/>
              <p:cNvSpPr>
                <a:spLocks noChangeShapeType="1"/>
              </p:cNvSpPr>
              <p:nvPr/>
            </p:nvSpPr>
            <p:spPr bwMode="auto">
              <a:xfrm>
                <a:off x="4740" y="3612"/>
                <a:ext cx="454" cy="188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2059" name="Text Box 32"/>
            <p:cNvSpPr txBox="1">
              <a:spLocks noChangeArrowheads="1"/>
            </p:cNvSpPr>
            <p:nvPr/>
          </p:nvSpPr>
          <p:spPr bwMode="auto">
            <a:xfrm>
              <a:off x="1927" y="3844"/>
              <a:ext cx="412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/>
                <a:t>AVHRR VIS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551858" y="40505"/>
            <a:ext cx="86877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b="1" dirty="0" err="1">
                <a:latin typeface="Times New Roman" pitchFamily="18" charset="0"/>
                <a:cs typeface="Times New Roman" pitchFamily="18" charset="0"/>
              </a:rPr>
              <a:t>Particular</a:t>
            </a:r>
            <a:r>
              <a:rPr lang="it-IT" sz="4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4400" b="1" dirty="0" err="1">
                <a:latin typeface="Times New Roman" pitchFamily="18" charset="0"/>
                <a:cs typeface="Times New Roman" pitchFamily="18" charset="0"/>
              </a:rPr>
              <a:t>matter</a:t>
            </a:r>
            <a:r>
              <a:rPr lang="it-IT" sz="4400" b="1" dirty="0">
                <a:latin typeface="Times New Roman" pitchFamily="18" charset="0"/>
                <a:cs typeface="Times New Roman" pitchFamily="18" charset="0"/>
              </a:rPr>
              <a:t> PM</a:t>
            </a:r>
            <a:r>
              <a:rPr lang="it-IT" sz="4400" b="1" baseline="-25000" dirty="0">
                <a:latin typeface="Times New Roman" pitchFamily="18" charset="0"/>
                <a:cs typeface="Times New Roman" pitchFamily="18" charset="0"/>
              </a:rPr>
              <a:t>10 </a:t>
            </a:r>
            <a:endParaRPr lang="it-IT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723352" y="1288936"/>
            <a:ext cx="1528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SOURCES</a:t>
            </a:r>
          </a:p>
        </p:txBody>
      </p:sp>
      <p:sp>
        <p:nvSpPr>
          <p:cNvPr id="6" name="Rettangolo 5"/>
          <p:cNvSpPr/>
          <p:nvPr/>
        </p:nvSpPr>
        <p:spPr>
          <a:xfrm>
            <a:off x="3096766" y="1070863"/>
            <a:ext cx="34433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ANTHROPOGENIC</a:t>
            </a:r>
          </a:p>
        </p:txBody>
      </p:sp>
      <p:sp>
        <p:nvSpPr>
          <p:cNvPr id="7" name="Rettangolo 6"/>
          <p:cNvSpPr/>
          <p:nvPr/>
        </p:nvSpPr>
        <p:spPr>
          <a:xfrm>
            <a:off x="3121151" y="1700905"/>
            <a:ext cx="1950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NATURAL</a:t>
            </a:r>
          </a:p>
        </p:txBody>
      </p:sp>
      <p:sp>
        <p:nvSpPr>
          <p:cNvPr id="8" name="Rettangolo 7"/>
          <p:cNvSpPr/>
          <p:nvPr/>
        </p:nvSpPr>
        <p:spPr>
          <a:xfrm>
            <a:off x="618309" y="3712519"/>
            <a:ext cx="1890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IMPACTS</a:t>
            </a:r>
          </a:p>
        </p:txBody>
      </p:sp>
      <p:sp>
        <p:nvSpPr>
          <p:cNvPr id="9" name="Rettangolo 8"/>
          <p:cNvSpPr/>
          <p:nvPr/>
        </p:nvSpPr>
        <p:spPr>
          <a:xfrm>
            <a:off x="3251780" y="2462825"/>
            <a:ext cx="2767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HUMAN HEALTH</a:t>
            </a:r>
          </a:p>
        </p:txBody>
      </p:sp>
      <p:sp>
        <p:nvSpPr>
          <p:cNvPr id="10" name="Rettangolo 9"/>
          <p:cNvSpPr/>
          <p:nvPr/>
        </p:nvSpPr>
        <p:spPr>
          <a:xfrm>
            <a:off x="7630448" y="2645195"/>
            <a:ext cx="4365280" cy="36933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ctr"/>
            <a:r>
              <a:rPr lang="en-GB" i="1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…are responsible for 6% of total mortality</a:t>
            </a:r>
            <a:endParaRPr lang="en-GB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3121151" y="5125287"/>
            <a:ext cx="1511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CLIMATE</a:t>
            </a:r>
          </a:p>
        </p:txBody>
      </p:sp>
      <p:sp>
        <p:nvSpPr>
          <p:cNvPr id="12" name="Parentesi graffa aperta 11"/>
          <p:cNvSpPr/>
          <p:nvPr/>
        </p:nvSpPr>
        <p:spPr>
          <a:xfrm>
            <a:off x="2768126" y="2654414"/>
            <a:ext cx="462754" cy="2870984"/>
          </a:xfrm>
          <a:prstGeom prst="leftBrace">
            <a:avLst>
              <a:gd name="adj1" fmla="val 8333"/>
              <a:gd name="adj2" fmla="val 42828"/>
            </a:avLst>
          </a:prstGeom>
          <a:noFill/>
          <a:ln w="381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b="1" dirty="0">
              <a:solidFill>
                <a:srgbClr val="CC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7630448" y="3451697"/>
            <a:ext cx="4365280" cy="646331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cause damage to the cardiovascular and respiratory systems </a:t>
            </a:r>
            <a:endParaRPr lang="en-GB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4632959" y="4571889"/>
            <a:ext cx="16074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DIRECT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4632959" y="5737405"/>
            <a:ext cx="1950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b="1" dirty="0">
                <a:latin typeface="Times New Roman" pitchFamily="18" charset="0"/>
                <a:cs typeface="Times New Roman" pitchFamily="18" charset="0"/>
              </a:rPr>
              <a:t>INDIRECT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8327565" y="222820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High PM</a:t>
            </a:r>
            <a:r>
              <a:rPr lang="en-GB" i="1" baseline="-250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10  </a:t>
            </a:r>
            <a:r>
              <a:rPr lang="en-GB" i="1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concentrations… 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7692333" y="4535288"/>
            <a:ext cx="3763464" cy="92333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…impact on reflection and absorption of solar and IR radiation in the atmosphere</a:t>
            </a:r>
            <a:endParaRPr lang="en-GB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7692333" y="5735507"/>
            <a:ext cx="3763464" cy="646331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…can alter cloud features by acting as condensation nuclei </a:t>
            </a:r>
            <a:endParaRPr lang="en-GB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5400" y="-152400"/>
            <a:ext cx="12192000" cy="1225550"/>
          </a:xfrm>
        </p:spPr>
        <p:txBody>
          <a:bodyPr/>
          <a:lstStyle/>
          <a:p>
            <a:pPr algn="ctr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Dust Storm Detection by RST</a:t>
            </a:r>
            <a:endParaRPr lang="en-GB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457952" y="1868489"/>
            <a:ext cx="5759449" cy="1355725"/>
            <a:chOff x="3087" y="1600"/>
            <a:chExt cx="2721" cy="854"/>
          </a:xfrm>
        </p:grpSpPr>
        <p:sp>
          <p:nvSpPr>
            <p:cNvPr id="3089" name="Text Box 6"/>
            <p:cNvSpPr txBox="1">
              <a:spLocks noChangeArrowheads="1"/>
            </p:cNvSpPr>
            <p:nvPr/>
          </p:nvSpPr>
          <p:spPr bwMode="auto">
            <a:xfrm>
              <a:off x="3087" y="1600"/>
              <a:ext cx="272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sz="2800" b="1" dirty="0">
                  <a:latin typeface="Times New Roman" pitchFamily="18" charset="0"/>
                  <a:cs typeface="Times New Roman" pitchFamily="18" charset="0"/>
                </a:rPr>
                <a:t>higher VIS reflectance </a:t>
              </a:r>
            </a:p>
          </p:txBody>
        </p:sp>
        <p:graphicFrame>
          <p:nvGraphicFramePr>
            <p:cNvPr id="3075" name="Object 7"/>
            <p:cNvGraphicFramePr>
              <a:graphicFrameLocks noChangeAspect="1"/>
            </p:cNvGraphicFramePr>
            <p:nvPr/>
          </p:nvGraphicFramePr>
          <p:xfrm>
            <a:off x="3105" y="1981"/>
            <a:ext cx="2615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6" name="Equation" r:id="rId4" imgW="2387600" imgH="431800" progId="">
                    <p:embed/>
                  </p:oleObj>
                </mc:Choice>
                <mc:Fallback>
                  <p:oleObj name="Equation" r:id="rId4" imgW="2387600" imgH="431800" progId="">
                    <p:embed/>
                    <p:pic>
                      <p:nvPicPr>
                        <p:cNvPr id="0" name="Picture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5" y="1981"/>
                          <a:ext cx="2615" cy="47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56862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6567" y="2386014"/>
            <a:ext cx="6242051" cy="4332287"/>
            <a:chOff x="0" y="1472"/>
            <a:chExt cx="3475" cy="2877"/>
          </a:xfrm>
        </p:grpSpPr>
        <p:pic>
          <p:nvPicPr>
            <p:cNvPr id="308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9143" t="22458" r="6873" b="16759"/>
            <a:stretch>
              <a:fillRect/>
            </a:stretch>
          </p:blipFill>
          <p:spPr bwMode="auto">
            <a:xfrm>
              <a:off x="0" y="1472"/>
              <a:ext cx="3475" cy="2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2064" y="3514"/>
              <a:ext cx="927" cy="835"/>
              <a:chOff x="48" y="3203"/>
              <a:chExt cx="927" cy="835"/>
            </a:xfrm>
          </p:grpSpPr>
          <p:sp>
            <p:nvSpPr>
              <p:cNvPr id="3087" name="Text Box 13"/>
              <p:cNvSpPr txBox="1">
                <a:spLocks noChangeArrowheads="1"/>
              </p:cNvSpPr>
              <p:nvPr/>
            </p:nvSpPr>
            <p:spPr bwMode="auto">
              <a:xfrm>
                <a:off x="48" y="3572"/>
                <a:ext cx="927" cy="466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lIns="0" tIns="0" rIns="0" bIns="0">
                <a:spAutoFit/>
              </a:bodyPr>
              <a:lstStyle/>
              <a:p>
                <a:pPr eaLnBrk="0" hangingPunct="0"/>
                <a:r>
                  <a:rPr lang="en-GB" sz="2300" b="1">
                    <a:solidFill>
                      <a:srgbClr val="FF0000"/>
                    </a:solidFill>
                  </a:rPr>
                  <a:t>METEO </a:t>
                </a:r>
              </a:p>
              <a:p>
                <a:pPr eaLnBrk="0" hangingPunct="0"/>
                <a:r>
                  <a:rPr lang="en-GB" sz="2300" b="1">
                    <a:solidFill>
                      <a:srgbClr val="FF0000"/>
                    </a:solidFill>
                  </a:rPr>
                  <a:t>CLOUDS</a:t>
                </a:r>
              </a:p>
            </p:txBody>
          </p:sp>
          <p:sp>
            <p:nvSpPr>
              <p:cNvPr id="3088" name="Line 14"/>
              <p:cNvSpPr>
                <a:spLocks noChangeShapeType="1"/>
              </p:cNvSpPr>
              <p:nvPr/>
            </p:nvSpPr>
            <p:spPr bwMode="auto">
              <a:xfrm flipV="1">
                <a:off x="240" y="3203"/>
                <a:ext cx="9" cy="27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3084" name="Text Box 15"/>
            <p:cNvSpPr txBox="1">
              <a:spLocks noChangeArrowheads="1"/>
            </p:cNvSpPr>
            <p:nvPr/>
          </p:nvSpPr>
          <p:spPr bwMode="auto">
            <a:xfrm>
              <a:off x="502" y="1760"/>
              <a:ext cx="927" cy="46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GB" sz="2300" b="1">
                  <a:solidFill>
                    <a:srgbClr val="FF0000"/>
                  </a:solidFill>
                </a:rPr>
                <a:t>METEO </a:t>
              </a:r>
            </a:p>
            <a:p>
              <a:pPr eaLnBrk="0" hangingPunct="0"/>
              <a:r>
                <a:rPr lang="en-GB" sz="2300" b="1">
                  <a:solidFill>
                    <a:srgbClr val="FF0000"/>
                  </a:solidFill>
                </a:rPr>
                <a:t>CLOUDS</a:t>
              </a:r>
            </a:p>
          </p:txBody>
        </p:sp>
        <p:sp>
          <p:nvSpPr>
            <p:cNvPr id="3085" name="Line 16"/>
            <p:cNvSpPr>
              <a:spLocks noChangeShapeType="1"/>
            </p:cNvSpPr>
            <p:nvPr/>
          </p:nvSpPr>
          <p:spPr bwMode="auto">
            <a:xfrm flipV="1">
              <a:off x="1383" y="1706"/>
              <a:ext cx="553" cy="18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3086" name="Line 17"/>
            <p:cNvSpPr>
              <a:spLocks noChangeShapeType="1"/>
            </p:cNvSpPr>
            <p:nvPr/>
          </p:nvSpPr>
          <p:spPr bwMode="auto">
            <a:xfrm>
              <a:off x="1429" y="2115"/>
              <a:ext cx="816" cy="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3079" name="Rectangle 14"/>
          <p:cNvSpPr>
            <a:spLocks noChangeArrowheads="1"/>
          </p:cNvSpPr>
          <p:nvPr/>
        </p:nvSpPr>
        <p:spPr bwMode="auto">
          <a:xfrm>
            <a:off x="0" y="882650"/>
            <a:ext cx="12192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Compared with the background in (normal) clear-sky conditions both meteorological and dust clouds are characterized by:</a:t>
            </a: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6330095" y="3441700"/>
            <a:ext cx="6510867" cy="1924050"/>
            <a:chOff x="3014" y="2807"/>
            <a:chExt cx="3076" cy="1212"/>
          </a:xfrm>
        </p:grpSpPr>
        <p:graphicFrame>
          <p:nvGraphicFramePr>
            <p:cNvPr id="3074" name="Object 18"/>
            <p:cNvGraphicFramePr>
              <a:graphicFrameLocks noChangeAspect="1"/>
            </p:cNvGraphicFramePr>
            <p:nvPr/>
          </p:nvGraphicFramePr>
          <p:xfrm>
            <a:off x="3014" y="3500"/>
            <a:ext cx="2803" cy="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7" name="Equation" r:id="rId7" imgW="2336800" imgH="431800" progId="">
                    <p:embed/>
                  </p:oleObj>
                </mc:Choice>
                <mc:Fallback>
                  <p:oleObj name="Equation" r:id="rId7" imgW="2336800" imgH="431800" progId="">
                    <p:embed/>
                    <p:pic>
                      <p:nvPicPr>
                        <p:cNvPr id="0" name="Picture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4" y="3500"/>
                          <a:ext cx="2803" cy="51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56862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1" name="Rectangle 17"/>
            <p:cNvSpPr>
              <a:spLocks noChangeArrowheads="1"/>
            </p:cNvSpPr>
            <p:nvPr/>
          </p:nvSpPr>
          <p:spPr bwMode="auto">
            <a:xfrm>
              <a:off x="3046" y="2807"/>
              <a:ext cx="304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b="1" dirty="0">
                  <a:latin typeface="Times New Roman" pitchFamily="18" charset="0"/>
                  <a:cs typeface="Times New Roman" pitchFamily="18" charset="0"/>
                </a:rPr>
                <a:t>lower brightness temperatures</a:t>
              </a:r>
            </a:p>
          </p:txBody>
        </p:sp>
      </p:grp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5400" y="-152400"/>
            <a:ext cx="12192000" cy="1225550"/>
          </a:xfrm>
        </p:spPr>
        <p:txBody>
          <a:bodyPr/>
          <a:lstStyle/>
          <a:p>
            <a:pPr algn="ctr" eaLnBrk="1" hangingPunct="1"/>
            <a:r>
              <a:rPr lang="en-US" b="1">
                <a:latin typeface="Times New Roman" pitchFamily="18" charset="0"/>
                <a:cs typeface="Times New Roman" pitchFamily="18" charset="0"/>
              </a:rPr>
              <a:t>Dust Storm Detection by RST</a:t>
            </a:r>
            <a:endParaRPr lang="en-GB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03" name="Rectangle 14"/>
          <p:cNvSpPr>
            <a:spLocks noChangeArrowheads="1"/>
          </p:cNvSpPr>
          <p:nvPr/>
        </p:nvSpPr>
        <p:spPr bwMode="auto">
          <a:xfrm>
            <a:off x="0" y="882650"/>
            <a:ext cx="12192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Compared with the background in (normal) clear-sky conditions both meteorological and dust clouds are characterized by: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4818" y="2108200"/>
            <a:ext cx="6337300" cy="3640138"/>
            <a:chOff x="22" y="1389"/>
            <a:chExt cx="2994" cy="2293"/>
          </a:xfrm>
        </p:grpSpPr>
        <p:pic>
          <p:nvPicPr>
            <p:cNvPr id="4108" name="Picture 8" descr="dif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" y="1389"/>
              <a:ext cx="2994" cy="2293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</p:spPr>
        </p:pic>
        <p:sp>
          <p:nvSpPr>
            <p:cNvPr id="41993" name="Text Box 9"/>
            <p:cNvSpPr txBox="1">
              <a:spLocks noChangeArrowheads="1"/>
            </p:cNvSpPr>
            <p:nvPr/>
          </p:nvSpPr>
          <p:spPr bwMode="auto">
            <a:xfrm>
              <a:off x="204" y="2810"/>
              <a:ext cx="714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11</a:t>
              </a:r>
              <a:r>
                <a:rPr lang="en-US" sz="2000" b="1" baseline="-2500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 b="1" baseline="-2500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 </a:t>
              </a:r>
              <a:r>
                <a:rPr lang="en-US" sz="2000" b="1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12</a:t>
              </a:r>
              <a:r>
                <a:rPr lang="en-US" sz="2000" b="1" baseline="-2500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>
                  <a:cs typeface="Arial" charset="0"/>
                </a:rPr>
                <a:t>&lt; 0</a:t>
              </a:r>
              <a:r>
                <a:rPr lang="en-US" sz="2000" baseline="-25000"/>
                <a:t> </a:t>
              </a:r>
            </a:p>
          </p:txBody>
        </p:sp>
        <p:sp>
          <p:nvSpPr>
            <p:cNvPr id="41994" name="Text Box 10"/>
            <p:cNvSpPr txBox="1">
              <a:spLocks noChangeArrowheads="1"/>
            </p:cNvSpPr>
            <p:nvPr/>
          </p:nvSpPr>
          <p:spPr bwMode="auto">
            <a:xfrm>
              <a:off x="1703" y="2808"/>
              <a:ext cx="714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11</a:t>
              </a:r>
              <a:r>
                <a:rPr lang="en-US" sz="2000" b="1" baseline="-2500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 b="1" baseline="-2500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 </a:t>
              </a:r>
              <a:r>
                <a:rPr lang="en-US" sz="2000" b="1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12</a:t>
              </a:r>
              <a:r>
                <a:rPr lang="en-US" sz="2000" b="1" baseline="-2500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>
                  <a:cs typeface="Arial" charset="0"/>
                </a:rPr>
                <a:t>&gt; 0</a:t>
              </a:r>
              <a:r>
                <a:rPr lang="en-US" sz="2000" baseline="-25000"/>
                <a:t> </a:t>
              </a: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1" y="5668964"/>
            <a:ext cx="12841817" cy="1411287"/>
            <a:chOff x="0" y="3571"/>
            <a:chExt cx="6067" cy="889"/>
          </a:xfrm>
        </p:grpSpPr>
        <p:sp>
          <p:nvSpPr>
            <p:cNvPr id="41990" name="Text Box 6"/>
            <p:cNvSpPr txBox="1">
              <a:spLocks noChangeArrowheads="1"/>
            </p:cNvSpPr>
            <p:nvPr/>
          </p:nvSpPr>
          <p:spPr bwMode="auto">
            <a:xfrm>
              <a:off x="0" y="3634"/>
              <a:ext cx="6067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but they can be discriminated </a:t>
              </a:r>
            </a:p>
            <a:p>
              <a:pPr>
                <a:defRPr/>
              </a:pPr>
              <a:r>
                <a:rPr lang="en-US" sz="28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by using the BTD signature </a:t>
              </a:r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T=</a:t>
              </a:r>
              <a:r>
                <a:rPr lang="en-US" sz="2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sz="2400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11</a:t>
              </a:r>
              <a:r>
                <a:rPr lang="en-US" sz="2400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en-US" sz="2400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- T</a:t>
              </a:r>
              <a:r>
                <a:rPr lang="en-US" sz="2400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12</a:t>
              </a:r>
              <a:r>
                <a:rPr lang="en-US" sz="2400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  <a:cs typeface="Times New Roman" pitchFamily="18" charset="0"/>
                </a:rPr>
                <a:t>m</a:t>
              </a:r>
              <a:endParaRPr lang="en-US" sz="2400" dirty="0">
                <a:solidFill>
                  <a:schemeClr val="bg1"/>
                </a:solidFill>
                <a:latin typeface="Symbol" pitchFamily="18" charset="2"/>
                <a:cs typeface="Times New Roman" pitchFamily="18" charset="0"/>
              </a:endParaRPr>
            </a:p>
            <a:p>
              <a:pPr>
                <a:defRPr/>
              </a:pPr>
              <a:endPara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4098" name="Object 13"/>
            <p:cNvGraphicFramePr>
              <a:graphicFrameLocks noChangeAspect="1"/>
            </p:cNvGraphicFramePr>
            <p:nvPr/>
          </p:nvGraphicFramePr>
          <p:xfrm>
            <a:off x="3130" y="3571"/>
            <a:ext cx="2594" cy="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4" name="Equation" r:id="rId5" imgW="2247900" imgH="431800" progId="">
                    <p:embed/>
                  </p:oleObj>
                </mc:Choice>
                <mc:Fallback>
                  <p:oleObj name="Equation" r:id="rId5" imgW="2247900" imgH="431800" progId="">
                    <p:embed/>
                    <p:pic>
                      <p:nvPicPr>
                        <p:cNvPr id="0" name="Picture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0" y="3571"/>
                          <a:ext cx="2594" cy="49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56862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3"/>
          <p:cNvGrpSpPr>
            <a:grpSpLocks/>
          </p:cNvGrpSpPr>
          <p:nvPr/>
        </p:nvGrpSpPr>
        <p:grpSpPr bwMode="auto">
          <a:xfrm>
            <a:off x="6457952" y="1868489"/>
            <a:ext cx="5759449" cy="1355725"/>
            <a:chOff x="3087" y="1600"/>
            <a:chExt cx="2721" cy="854"/>
          </a:xfrm>
        </p:grpSpPr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3087" y="1600"/>
              <a:ext cx="272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sz="2800" b="1" dirty="0">
                  <a:latin typeface="Times New Roman" pitchFamily="18" charset="0"/>
                  <a:cs typeface="Times New Roman" pitchFamily="18" charset="0"/>
                </a:rPr>
                <a:t>higher VIS reflectance </a:t>
              </a:r>
            </a:p>
          </p:txBody>
        </p:sp>
        <p:graphicFrame>
          <p:nvGraphicFramePr>
            <p:cNvPr id="19" name="Object 7"/>
            <p:cNvGraphicFramePr>
              <a:graphicFrameLocks noChangeAspect="1"/>
            </p:cNvGraphicFramePr>
            <p:nvPr/>
          </p:nvGraphicFramePr>
          <p:xfrm>
            <a:off x="3105" y="1981"/>
            <a:ext cx="2615" cy="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5" name="Equation" r:id="rId7" imgW="2387600" imgH="431800" progId="">
                    <p:embed/>
                  </p:oleObj>
                </mc:Choice>
                <mc:Fallback>
                  <p:oleObj name="Equation" r:id="rId7" imgW="2387600" imgH="431800" progId="">
                    <p:embed/>
                    <p:pic>
                      <p:nvPicPr>
                        <p:cNvPr id="0" name="Picture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5" y="1981"/>
                          <a:ext cx="2615" cy="47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56862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5"/>
          <p:cNvGrpSpPr>
            <a:grpSpLocks/>
          </p:cNvGrpSpPr>
          <p:nvPr/>
        </p:nvGrpSpPr>
        <p:grpSpPr bwMode="auto">
          <a:xfrm>
            <a:off x="6330095" y="3441700"/>
            <a:ext cx="6510867" cy="1924050"/>
            <a:chOff x="3014" y="2807"/>
            <a:chExt cx="3076" cy="1212"/>
          </a:xfrm>
        </p:grpSpPr>
        <p:graphicFrame>
          <p:nvGraphicFramePr>
            <p:cNvPr id="21" name="Object 18"/>
            <p:cNvGraphicFramePr>
              <a:graphicFrameLocks noChangeAspect="1"/>
            </p:cNvGraphicFramePr>
            <p:nvPr/>
          </p:nvGraphicFramePr>
          <p:xfrm>
            <a:off x="3014" y="3500"/>
            <a:ext cx="2803" cy="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36" name="Equation" r:id="rId9" imgW="2336800" imgH="431800" progId="">
                    <p:embed/>
                  </p:oleObj>
                </mc:Choice>
                <mc:Fallback>
                  <p:oleObj name="Equation" r:id="rId9" imgW="2336800" imgH="431800" progId="">
                    <p:embed/>
                    <p:pic>
                      <p:nvPicPr>
                        <p:cNvPr id="0" name="Picture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4" y="3500"/>
                          <a:ext cx="2803" cy="51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56862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3046" y="2807"/>
              <a:ext cx="304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b="1" dirty="0">
                  <a:latin typeface="Times New Roman" pitchFamily="18" charset="0"/>
                  <a:cs typeface="Times New Roman" pitchFamily="18" charset="0"/>
                </a:rPr>
                <a:t>lower brightness temperatures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AutoShape 2"/>
          <p:cNvSpPr>
            <a:spLocks noChangeArrowheads="1"/>
          </p:cNvSpPr>
          <p:nvPr/>
        </p:nvSpPr>
        <p:spPr bwMode="auto">
          <a:xfrm>
            <a:off x="239184" y="1884363"/>
            <a:ext cx="6426200" cy="4640262"/>
          </a:xfrm>
          <a:prstGeom prst="flowChartAlternate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5122" name="Object 3"/>
          <p:cNvGraphicFramePr>
            <a:graphicFrameLocks/>
          </p:cNvGraphicFramePr>
          <p:nvPr/>
        </p:nvGraphicFramePr>
        <p:xfrm>
          <a:off x="529167" y="3633788"/>
          <a:ext cx="5975351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" name="Equation" r:id="rId3" imgW="2032000" imgH="431800" progId="">
                  <p:embed/>
                </p:oleObj>
              </mc:Choice>
              <mc:Fallback>
                <p:oleObj name="Equation" r:id="rId3" imgW="2032000" imgH="431800" progId="">
                  <p:embed/>
                  <p:pic>
                    <p:nvPicPr>
                      <p:cNvPr id="0" name="Picture 10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67" y="3633788"/>
                        <a:ext cx="5975351" cy="1008062"/>
                      </a:xfrm>
                      <a:prstGeom prst="rect">
                        <a:avLst/>
                      </a:prstGeom>
                      <a:solidFill>
                        <a:srgbClr val="FE6836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4"/>
          <p:cNvGraphicFramePr>
            <a:graphicFrameLocks/>
          </p:cNvGraphicFramePr>
          <p:nvPr/>
        </p:nvGraphicFramePr>
        <p:xfrm>
          <a:off x="520700" y="2205039"/>
          <a:ext cx="5971117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" name="Equation" r:id="rId5" imgW="2019300" imgH="431800" progId="">
                  <p:embed/>
                </p:oleObj>
              </mc:Choice>
              <mc:Fallback>
                <p:oleObj name="Equation" r:id="rId5" imgW="2019300" imgH="431800" progId="">
                  <p:embed/>
                  <p:pic>
                    <p:nvPicPr>
                      <p:cNvPr id="0" name="Picture 10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2205039"/>
                        <a:ext cx="5971117" cy="1038225"/>
                      </a:xfrm>
                      <a:prstGeom prst="rect">
                        <a:avLst/>
                      </a:prstGeom>
                      <a:solidFill>
                        <a:srgbClr val="FE6836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5"/>
          <p:cNvGraphicFramePr>
            <a:graphicFrameLocks noChangeAspect="1"/>
          </p:cNvGraphicFramePr>
          <p:nvPr/>
        </p:nvGraphicFramePr>
        <p:xfrm>
          <a:off x="719667" y="5157788"/>
          <a:ext cx="5281084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" name="Equazione" r:id="rId7" imgW="1968500" imgH="431800" progId="">
                  <p:embed/>
                </p:oleObj>
              </mc:Choice>
              <mc:Fallback>
                <p:oleObj name="Equazione" r:id="rId7" imgW="1968500" imgH="431800" progId="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667" y="5157788"/>
                        <a:ext cx="5281084" cy="1008062"/>
                      </a:xfrm>
                      <a:prstGeom prst="rect">
                        <a:avLst/>
                      </a:prstGeom>
                      <a:solidFill>
                        <a:srgbClr val="FECC68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2833" y="3270251"/>
            <a:ext cx="795867" cy="366713"/>
            <a:chOff x="4200" y="2464"/>
            <a:chExt cx="376" cy="231"/>
          </a:xfrm>
        </p:grpSpPr>
        <p:sp>
          <p:nvSpPr>
            <p:cNvPr id="5135" name="AutoShape 7"/>
            <p:cNvSpPr>
              <a:spLocks noChangeArrowheads="1"/>
            </p:cNvSpPr>
            <p:nvPr/>
          </p:nvSpPr>
          <p:spPr bwMode="auto">
            <a:xfrm>
              <a:off x="4200" y="2480"/>
              <a:ext cx="376" cy="200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4040" name="Text Box 8"/>
            <p:cNvSpPr txBox="1">
              <a:spLocks noChangeArrowheads="1"/>
            </p:cNvSpPr>
            <p:nvPr/>
          </p:nvSpPr>
          <p:spPr bwMode="auto">
            <a:xfrm>
              <a:off x="4272" y="2464"/>
              <a:ext cx="2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&amp;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734733" y="4724401"/>
            <a:ext cx="795867" cy="366713"/>
            <a:chOff x="4200" y="2464"/>
            <a:chExt cx="376" cy="231"/>
          </a:xfrm>
        </p:grpSpPr>
        <p:sp>
          <p:nvSpPr>
            <p:cNvPr id="5133" name="AutoShape 10"/>
            <p:cNvSpPr>
              <a:spLocks noChangeArrowheads="1"/>
            </p:cNvSpPr>
            <p:nvPr/>
          </p:nvSpPr>
          <p:spPr bwMode="auto">
            <a:xfrm>
              <a:off x="4200" y="2480"/>
              <a:ext cx="376" cy="200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4043" name="Text Box 11"/>
            <p:cNvSpPr txBox="1">
              <a:spLocks noChangeArrowheads="1"/>
            </p:cNvSpPr>
            <p:nvPr/>
          </p:nvSpPr>
          <p:spPr bwMode="auto">
            <a:xfrm>
              <a:off x="4272" y="2464"/>
              <a:ext cx="2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it-IT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&amp;</a:t>
              </a:r>
            </a:p>
          </p:txBody>
        </p:sp>
      </p:grpSp>
      <p:sp>
        <p:nvSpPr>
          <p:cNvPr id="5128" name="AutoShape 12"/>
          <p:cNvSpPr>
            <a:spLocks/>
          </p:cNvSpPr>
          <p:nvPr/>
        </p:nvSpPr>
        <p:spPr bwMode="auto">
          <a:xfrm>
            <a:off x="7056967" y="2089150"/>
            <a:ext cx="491067" cy="2419350"/>
          </a:xfrm>
          <a:prstGeom prst="rightBrace">
            <a:avLst>
              <a:gd name="adj1" fmla="val 54741"/>
              <a:gd name="adj2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9" name="Rectangle 13"/>
          <p:cNvSpPr>
            <a:spLocks noChangeArrowheads="1"/>
          </p:cNvSpPr>
          <p:nvPr/>
        </p:nvSpPr>
        <p:spPr bwMode="auto">
          <a:xfrm>
            <a:off x="143933" y="188913"/>
            <a:ext cx="12192000" cy="1225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Dust Storm Detection by RST</a:t>
            </a:r>
          </a:p>
          <a:p>
            <a:pPr algn="ctr"/>
            <a:r>
              <a:rPr lang="en-US" sz="4000" b="1" dirty="0">
                <a:solidFill>
                  <a:srgbClr val="AB4500"/>
                </a:solidFill>
                <a:latin typeface="Times New Roman" pitchFamily="18" charset="0"/>
                <a:cs typeface="Times New Roman" pitchFamily="18" charset="0"/>
              </a:rPr>
              <a:t>(RST</a:t>
            </a:r>
            <a:r>
              <a:rPr lang="en-US" sz="4000" b="1" baseline="-25000" dirty="0">
                <a:solidFill>
                  <a:srgbClr val="AB4500"/>
                </a:solidFill>
                <a:latin typeface="Times New Roman" pitchFamily="18" charset="0"/>
                <a:cs typeface="Times New Roman" pitchFamily="18" charset="0"/>
              </a:rPr>
              <a:t>DUST </a:t>
            </a:r>
            <a:r>
              <a:rPr lang="en-US" sz="1200" b="1" dirty="0">
                <a:solidFill>
                  <a:srgbClr val="AB4500"/>
                </a:solidFill>
                <a:latin typeface="Times New Roman" pitchFamily="18" charset="0"/>
                <a:cs typeface="Times New Roman" pitchFamily="18" charset="0"/>
              </a:rPr>
              <a:t>Sannazzaro et al., Acta Astronautica93(2014) 64–70</a:t>
            </a:r>
            <a:r>
              <a:rPr lang="en-US" sz="4000" b="1" dirty="0">
                <a:solidFill>
                  <a:srgbClr val="AB45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GB" sz="4000" b="1" dirty="0">
              <a:solidFill>
                <a:srgbClr val="AB45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30" name="Text Box 14"/>
          <p:cNvSpPr txBox="1">
            <a:spLocks noChangeArrowheads="1"/>
          </p:cNvSpPr>
          <p:nvPr/>
        </p:nvSpPr>
        <p:spPr bwMode="auto">
          <a:xfrm>
            <a:off x="7920567" y="3141663"/>
            <a:ext cx="3744384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>
                <a:latin typeface="Times New Roman" pitchFamily="18" charset="0"/>
                <a:cs typeface="Times New Roman" pitchFamily="18" charset="0"/>
              </a:rPr>
              <a:t>Detecting Clouds</a:t>
            </a:r>
          </a:p>
        </p:txBody>
      </p:sp>
      <p:sp>
        <p:nvSpPr>
          <p:cNvPr id="5131" name="AutoShape 15"/>
          <p:cNvSpPr>
            <a:spLocks/>
          </p:cNvSpPr>
          <p:nvPr/>
        </p:nvSpPr>
        <p:spPr bwMode="auto">
          <a:xfrm>
            <a:off x="7056967" y="4724401"/>
            <a:ext cx="491067" cy="1584325"/>
          </a:xfrm>
          <a:prstGeom prst="rightBrace">
            <a:avLst>
              <a:gd name="adj1" fmla="val 35848"/>
              <a:gd name="adj2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32" name="Text Box 16"/>
          <p:cNvSpPr txBox="1">
            <a:spLocks noChangeArrowheads="1"/>
          </p:cNvSpPr>
          <p:nvPr/>
        </p:nvSpPr>
        <p:spPr bwMode="auto">
          <a:xfrm>
            <a:off x="7920567" y="4724401"/>
            <a:ext cx="374438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>
                <a:latin typeface="Times New Roman" pitchFamily="18" charset="0"/>
                <a:cs typeface="Times New Roman" pitchFamily="18" charset="0"/>
              </a:rPr>
              <a:t>Discriminating dust-clouds from meteorological clouds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88900" y="1603374"/>
            <a:ext cx="11755966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RST</a:t>
            </a:r>
            <a:r>
              <a:rPr lang="it-IT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DUST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to the event of May 2008:</a:t>
            </a:r>
          </a:p>
          <a:p>
            <a:pPr marL="342900" indent="-342900" algn="ctr">
              <a:spcBef>
                <a:spcPct val="20000"/>
              </a:spcBef>
            </a:pP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fixed threshold methods 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independent aerosol products (validation)</a:t>
            </a:r>
          </a:p>
        </p:txBody>
      </p:sp>
    </p:spTree>
    <p:extLst>
      <p:ext uri="{BB962C8B-B14F-4D97-AF65-F5344CB8AC3E}">
        <p14:creationId xmlns:p14="http://schemas.microsoft.com/office/powerpoint/2010/main" val="3273454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9"/>
          <p:cNvSpPr>
            <a:spLocks noChangeArrowheads="1"/>
          </p:cNvSpPr>
          <p:nvPr/>
        </p:nvSpPr>
        <p:spPr bwMode="auto">
          <a:xfrm>
            <a:off x="120651" y="109538"/>
            <a:ext cx="11736916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en-US" sz="4400" b="1" dirty="0">
                <a:solidFill>
                  <a:srgbClr val="6633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Saharan dust event of 18-23 May 2008</a:t>
            </a:r>
          </a:p>
        </p:txBody>
      </p:sp>
      <p:sp>
        <p:nvSpPr>
          <p:cNvPr id="38915" name="Rettangolo 15"/>
          <p:cNvSpPr>
            <a:spLocks noChangeArrowheads="1"/>
          </p:cNvSpPr>
          <p:nvPr/>
        </p:nvSpPr>
        <p:spPr bwMode="auto">
          <a:xfrm>
            <a:off x="563033" y="942976"/>
            <a:ext cx="11220451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During 18-23 May 2008 a massive Saharan dust load coming from Algeria and Tunisia moved towards Europe diffusing over Greece. 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On 18 May, Italy and Central Europe were the regions more affected by dust. </a:t>
            </a:r>
          </a:p>
          <a:p>
            <a:pPr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From 19 May also the Eastern Europe was involved by dust.</a:t>
            </a:r>
          </a:p>
          <a:p>
            <a:pPr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On 20 May the Saharan dust event was more intense over Greece, where it reached a value of dust loading estimated at around 0.75 g/m</a:t>
            </a:r>
            <a:r>
              <a:rPr lang="en-US" sz="24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Amiridis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et al., 2009).</a:t>
            </a:r>
            <a:endParaRPr lang="it-IT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8916" name="Picture 9"/>
          <p:cNvPicPr>
            <a:picLocks noChangeAspect="1" noChangeArrowheads="1"/>
          </p:cNvPicPr>
          <p:nvPr/>
        </p:nvPicPr>
        <p:blipFill>
          <a:blip r:embed="rId2" cstate="print"/>
          <a:srcRect l="13712" t="6784" r="12598" b="1208"/>
          <a:stretch>
            <a:fillRect/>
          </a:stretch>
        </p:blipFill>
        <p:spPr bwMode="auto">
          <a:xfrm>
            <a:off x="1380067" y="1844676"/>
            <a:ext cx="4370917" cy="280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161617" y="1897064"/>
            <a:ext cx="4648200" cy="2619375"/>
            <a:chOff x="1887" y="10890"/>
            <a:chExt cx="3781" cy="2993"/>
          </a:xfrm>
        </p:grpSpPr>
        <p:pic>
          <p:nvPicPr>
            <p:cNvPr id="38918" name="Picture 72"/>
            <p:cNvPicPr preferRelativeResize="0">
              <a:picLocks noChangeArrowheads="1"/>
            </p:cNvPicPr>
            <p:nvPr/>
          </p:nvPicPr>
          <p:blipFill>
            <a:blip r:embed="rId3" cstate="print"/>
            <a:srcRect l="18457" t="26491" r="19417" b="8406"/>
            <a:stretch>
              <a:fillRect/>
            </a:stretch>
          </p:blipFill>
          <p:spPr bwMode="auto">
            <a:xfrm>
              <a:off x="1887" y="10890"/>
              <a:ext cx="3781" cy="299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38919" name="Picture 72"/>
            <p:cNvPicPr preferRelativeResize="0">
              <a:picLocks noChangeArrowheads="1"/>
            </p:cNvPicPr>
            <p:nvPr/>
          </p:nvPicPr>
          <p:blipFill>
            <a:blip r:embed="rId3" cstate="print"/>
            <a:srcRect l="49834" t="38818" r="46291" b="53491"/>
            <a:stretch>
              <a:fillRect/>
            </a:stretch>
          </p:blipFill>
          <p:spPr bwMode="auto">
            <a:xfrm>
              <a:off x="3795" y="12116"/>
              <a:ext cx="1468" cy="115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</p:pic>
        <p:sp>
          <p:nvSpPr>
            <p:cNvPr id="38920" name="Rectangle 21"/>
            <p:cNvSpPr>
              <a:spLocks noChangeArrowheads="1"/>
            </p:cNvSpPr>
            <p:nvPr/>
          </p:nvSpPr>
          <p:spPr bwMode="auto">
            <a:xfrm>
              <a:off x="3635" y="11462"/>
              <a:ext cx="461" cy="29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Risultati immagini per msg seviri"/>
          <p:cNvPicPr>
            <a:picLocks noChangeAspect="1" noChangeArrowheads="1"/>
          </p:cNvPicPr>
          <p:nvPr/>
        </p:nvPicPr>
        <p:blipFill>
          <a:blip r:embed="rId2" cstate="print"/>
          <a:srcRect t="16716"/>
          <a:stretch>
            <a:fillRect/>
          </a:stretch>
        </p:blipFill>
        <p:spPr bwMode="auto">
          <a:xfrm>
            <a:off x="0" y="1922644"/>
            <a:ext cx="5182863" cy="4776539"/>
          </a:xfrm>
          <a:prstGeom prst="rect">
            <a:avLst/>
          </a:prstGeom>
          <a:noFill/>
        </p:spPr>
      </p:pic>
      <p:sp>
        <p:nvSpPr>
          <p:cNvPr id="4" name="Rettangolo 3"/>
          <p:cNvSpPr/>
          <p:nvPr/>
        </p:nvSpPr>
        <p:spPr>
          <a:xfrm>
            <a:off x="1551663" y="2886768"/>
            <a:ext cx="1721507" cy="300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ttangolo 4"/>
          <p:cNvSpPr/>
          <p:nvPr/>
        </p:nvSpPr>
        <p:spPr>
          <a:xfrm>
            <a:off x="1532610" y="5432563"/>
            <a:ext cx="1721507" cy="300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/>
          <p:cNvSpPr/>
          <p:nvPr/>
        </p:nvSpPr>
        <p:spPr>
          <a:xfrm>
            <a:off x="1532610" y="5704558"/>
            <a:ext cx="1721507" cy="300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11736916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en-US" sz="4400" b="1" dirty="0">
                <a:solidFill>
                  <a:srgbClr val="6633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SEVIRI satellite data</a:t>
            </a:r>
          </a:p>
        </p:txBody>
      </p:sp>
      <p:pic>
        <p:nvPicPr>
          <p:cNvPr id="12" name="Immagine 11" descr="4w7jkb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54948" y="3230412"/>
            <a:ext cx="6181968" cy="3468771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5182863" y="2086713"/>
            <a:ext cx="68629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Repeat cycle: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15 min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Spatial resolution (sub-satellite point):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3×3 Km</a:t>
            </a:r>
            <a:r>
              <a:rPr lang="en-US" sz="2000" i="1" baseline="30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(1×1 Km</a:t>
            </a:r>
            <a:r>
              <a:rPr lang="en-US" sz="20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HRV)</a:t>
            </a:r>
            <a:r>
              <a:rPr lang="en-US" sz="2000" i="1" baseline="30000" dirty="0">
                <a:latin typeface="Times New Roman" pitchFamily="18" charset="0"/>
                <a:cs typeface="Times New Roman" pitchFamily="18" charset="0"/>
              </a:rPr>
              <a:t> </a:t>
            </a:r>
            <a:endParaRPr lang="it-IT" sz="20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115503" y="943276"/>
            <a:ext cx="12076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Spinning Enhanced Visible and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InfraRed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Imager (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SEVIRI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) is on board the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Meteosat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Second Generation (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MSG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) platform</a:t>
            </a:r>
            <a:endParaRPr lang="it-IT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767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ChangeArrowheads="1"/>
          </p:cNvSpPr>
          <p:nvPr/>
        </p:nvSpPr>
        <p:spPr bwMode="auto">
          <a:xfrm>
            <a:off x="-14817" y="66675"/>
            <a:ext cx="12192001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Space-time evolution of dust outbreak of 18-23 May 2008 detected by RST</a:t>
            </a:r>
            <a:r>
              <a:rPr lang="en-US" sz="2800" b="1" baseline="-25000" dirty="0">
                <a:latin typeface="Times New Roman" pitchFamily="18" charset="0"/>
                <a:cs typeface="Times New Roman" pitchFamily="18" charset="0"/>
              </a:rPr>
              <a:t>DUST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on SEVIRI data</a:t>
            </a:r>
          </a:p>
        </p:txBody>
      </p:sp>
      <p:grpSp>
        <p:nvGrpSpPr>
          <p:cNvPr id="2" name="Gruppo 121"/>
          <p:cNvGrpSpPr>
            <a:grpSpLocks/>
          </p:cNvGrpSpPr>
          <p:nvPr/>
        </p:nvGrpSpPr>
        <p:grpSpPr bwMode="auto">
          <a:xfrm>
            <a:off x="876300" y="947738"/>
            <a:ext cx="10674351" cy="5459412"/>
            <a:chOff x="795216" y="1022271"/>
            <a:chExt cx="7022903" cy="4669209"/>
          </a:xfrm>
        </p:grpSpPr>
        <p:pic>
          <p:nvPicPr>
            <p:cNvPr id="40972" name="Picture 7"/>
            <p:cNvPicPr preferRelativeResize="0">
              <a:picLocks noChangeArrowheads="1"/>
            </p:cNvPicPr>
            <p:nvPr/>
          </p:nvPicPr>
          <p:blipFill>
            <a:blip r:embed="rId2" cstate="print"/>
            <a:srcRect l="1025" t="13353" r="513" b="4761"/>
            <a:stretch>
              <a:fillRect/>
            </a:stretch>
          </p:blipFill>
          <p:spPr bwMode="auto">
            <a:xfrm>
              <a:off x="4924577" y="1082557"/>
              <a:ext cx="1302952" cy="1090904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73" name="Picture 6"/>
            <p:cNvPicPr preferRelativeResize="0">
              <a:picLocks noChangeArrowheads="1"/>
            </p:cNvPicPr>
            <p:nvPr/>
          </p:nvPicPr>
          <p:blipFill>
            <a:blip r:embed="rId3" cstate="print"/>
            <a:srcRect l="769" t="13353" r="769" b="4703"/>
            <a:stretch>
              <a:fillRect/>
            </a:stretch>
          </p:blipFill>
          <p:spPr bwMode="auto">
            <a:xfrm>
              <a:off x="879477" y="3453481"/>
              <a:ext cx="1302952" cy="1090904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74" name="Picture 2"/>
            <p:cNvPicPr preferRelativeResize="0">
              <a:picLocks noChangeArrowheads="1"/>
            </p:cNvPicPr>
            <p:nvPr/>
          </p:nvPicPr>
          <p:blipFill>
            <a:blip r:embed="rId4" cstate="print"/>
            <a:srcRect l="769" t="13353" r="769" b="4703"/>
            <a:stretch>
              <a:fillRect/>
            </a:stretch>
          </p:blipFill>
          <p:spPr bwMode="auto">
            <a:xfrm>
              <a:off x="4940120" y="2251147"/>
              <a:ext cx="1302952" cy="1115416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75" name="Picture 6"/>
            <p:cNvPicPr preferRelativeResize="0">
              <a:picLocks noChangeArrowheads="1"/>
            </p:cNvPicPr>
            <p:nvPr/>
          </p:nvPicPr>
          <p:blipFill>
            <a:blip r:embed="rId5" cstate="print"/>
            <a:srcRect l="769" t="13353" r="769" b="4703"/>
            <a:stretch>
              <a:fillRect/>
            </a:stretch>
          </p:blipFill>
          <p:spPr bwMode="auto">
            <a:xfrm>
              <a:off x="859175" y="1077830"/>
              <a:ext cx="1302952" cy="1085818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76" name="Picture 3"/>
            <p:cNvPicPr preferRelativeResize="0">
              <a:picLocks noChangeArrowheads="1"/>
            </p:cNvPicPr>
            <p:nvPr/>
          </p:nvPicPr>
          <p:blipFill>
            <a:blip r:embed="rId6" cstate="print"/>
            <a:srcRect l="769" t="13353" r="769" b="4703"/>
            <a:stretch>
              <a:fillRect/>
            </a:stretch>
          </p:blipFill>
          <p:spPr bwMode="auto">
            <a:xfrm>
              <a:off x="2201718" y="1080563"/>
              <a:ext cx="1302952" cy="1087662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77" name="Picture 5"/>
            <p:cNvPicPr preferRelativeResize="0">
              <a:picLocks noChangeArrowheads="1"/>
            </p:cNvPicPr>
            <p:nvPr/>
          </p:nvPicPr>
          <p:blipFill>
            <a:blip r:embed="rId7" cstate="print"/>
            <a:srcRect l="769" t="13353" r="769" b="4703"/>
            <a:stretch>
              <a:fillRect/>
            </a:stretch>
          </p:blipFill>
          <p:spPr bwMode="auto">
            <a:xfrm>
              <a:off x="3551351" y="1080563"/>
              <a:ext cx="1302952" cy="1086644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78" name="Picture 5"/>
            <p:cNvPicPr preferRelativeResize="0">
              <a:picLocks noChangeArrowheads="1"/>
            </p:cNvPicPr>
            <p:nvPr/>
          </p:nvPicPr>
          <p:blipFill>
            <a:blip r:embed="rId8" cstate="print"/>
            <a:srcRect l="769" t="13353" r="769" b="4703"/>
            <a:stretch>
              <a:fillRect/>
            </a:stretch>
          </p:blipFill>
          <p:spPr bwMode="auto">
            <a:xfrm>
              <a:off x="866795" y="2267117"/>
              <a:ext cx="1302952" cy="1090904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79" name="Picture 3"/>
            <p:cNvPicPr preferRelativeResize="0">
              <a:picLocks noChangeArrowheads="1"/>
            </p:cNvPicPr>
            <p:nvPr/>
          </p:nvPicPr>
          <p:blipFill>
            <a:blip r:embed="rId9" cstate="print"/>
            <a:srcRect l="769" t="13353" r="769" b="4703"/>
            <a:stretch>
              <a:fillRect/>
            </a:stretch>
          </p:blipFill>
          <p:spPr bwMode="auto">
            <a:xfrm>
              <a:off x="2217322" y="2260514"/>
              <a:ext cx="1302952" cy="1090904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80" name="Picture 7"/>
            <p:cNvPicPr preferRelativeResize="0">
              <a:picLocks noChangeArrowheads="1"/>
            </p:cNvPicPr>
            <p:nvPr/>
          </p:nvPicPr>
          <p:blipFill>
            <a:blip r:embed="rId10" cstate="print"/>
            <a:srcRect l="769" t="13353" r="769" b="4703"/>
            <a:stretch>
              <a:fillRect/>
            </a:stretch>
          </p:blipFill>
          <p:spPr bwMode="auto">
            <a:xfrm>
              <a:off x="3581226" y="2264861"/>
              <a:ext cx="1302952" cy="1090904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81" name="Picture 4"/>
            <p:cNvPicPr preferRelativeResize="0">
              <a:picLocks noChangeArrowheads="1"/>
            </p:cNvPicPr>
            <p:nvPr/>
          </p:nvPicPr>
          <p:blipFill>
            <a:blip r:embed="rId11" cstate="print"/>
            <a:srcRect l="769" t="13353" r="769" b="4703"/>
            <a:stretch>
              <a:fillRect/>
            </a:stretch>
          </p:blipFill>
          <p:spPr bwMode="auto">
            <a:xfrm>
              <a:off x="6318919" y="2275792"/>
              <a:ext cx="1302952" cy="1085818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82" name="Picture 2"/>
            <p:cNvPicPr preferRelativeResize="0">
              <a:picLocks noChangeArrowheads="1"/>
            </p:cNvPicPr>
            <p:nvPr/>
          </p:nvPicPr>
          <p:blipFill>
            <a:blip r:embed="rId12" cstate="print"/>
            <a:srcRect l="769" t="13353" r="769" b="4703"/>
            <a:stretch>
              <a:fillRect/>
            </a:stretch>
          </p:blipFill>
          <p:spPr bwMode="auto">
            <a:xfrm>
              <a:off x="2236202" y="3442763"/>
              <a:ext cx="1302952" cy="1109485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83" name="Picture 4"/>
            <p:cNvPicPr preferRelativeResize="0">
              <a:picLocks noChangeArrowheads="1"/>
            </p:cNvPicPr>
            <p:nvPr/>
          </p:nvPicPr>
          <p:blipFill>
            <a:blip r:embed="rId13" cstate="print"/>
            <a:srcRect l="769" t="13353" r="769" b="4703"/>
            <a:stretch>
              <a:fillRect/>
            </a:stretch>
          </p:blipFill>
          <p:spPr bwMode="auto">
            <a:xfrm>
              <a:off x="3598315" y="3443075"/>
              <a:ext cx="1302952" cy="1105111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84" name="Picture 7"/>
            <p:cNvPicPr preferRelativeResize="0">
              <a:picLocks noChangeArrowheads="1"/>
            </p:cNvPicPr>
            <p:nvPr/>
          </p:nvPicPr>
          <p:blipFill>
            <a:blip r:embed="rId14" cstate="print"/>
            <a:srcRect l="769" t="13353" r="769" b="4703"/>
            <a:stretch>
              <a:fillRect/>
            </a:stretch>
          </p:blipFill>
          <p:spPr bwMode="auto">
            <a:xfrm>
              <a:off x="4957359" y="3444240"/>
              <a:ext cx="1302952" cy="1093897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85" name="Picture 3"/>
            <p:cNvPicPr preferRelativeResize="0">
              <a:picLocks noChangeArrowheads="1"/>
            </p:cNvPicPr>
            <p:nvPr/>
          </p:nvPicPr>
          <p:blipFill>
            <a:blip r:embed="rId15" cstate="print"/>
            <a:srcRect l="769" t="13353" r="769" b="4703"/>
            <a:stretch>
              <a:fillRect/>
            </a:stretch>
          </p:blipFill>
          <p:spPr bwMode="auto">
            <a:xfrm>
              <a:off x="6325972" y="3444240"/>
              <a:ext cx="1302952" cy="1103422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pic>
          <p:nvPicPr>
            <p:cNvPr id="40986" name="Picture 5"/>
            <p:cNvPicPr preferRelativeResize="0">
              <a:picLocks noChangeArrowheads="1"/>
            </p:cNvPicPr>
            <p:nvPr/>
          </p:nvPicPr>
          <p:blipFill>
            <a:blip r:embed="rId16" cstate="print"/>
            <a:srcRect l="769" t="13353" r="769" b="4703"/>
            <a:stretch>
              <a:fillRect/>
            </a:stretch>
          </p:blipFill>
          <p:spPr bwMode="auto">
            <a:xfrm>
              <a:off x="883619" y="4610748"/>
              <a:ext cx="1291134" cy="1080732"/>
            </a:xfrm>
            <a:prstGeom prst="rect">
              <a:avLst/>
            </a:prstGeom>
            <a:noFill/>
            <a:ln w="9525">
              <a:solidFill>
                <a:srgbClr val="0D0D0D"/>
              </a:solidFill>
              <a:miter lim="800000"/>
              <a:headEnd/>
              <a:tailEnd/>
            </a:ln>
          </p:spPr>
        </p:pic>
        <p:sp>
          <p:nvSpPr>
            <p:cNvPr id="40987" name="Text Box 2"/>
            <p:cNvSpPr txBox="1">
              <a:spLocks noChangeArrowheads="1"/>
            </p:cNvSpPr>
            <p:nvPr/>
          </p:nvSpPr>
          <p:spPr bwMode="auto">
            <a:xfrm>
              <a:off x="795216" y="1022271"/>
              <a:ext cx="1540748" cy="212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18/05/2008 00:00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88" name="Text Box 16"/>
            <p:cNvSpPr txBox="1">
              <a:spLocks noChangeArrowheads="1"/>
            </p:cNvSpPr>
            <p:nvPr/>
          </p:nvSpPr>
          <p:spPr bwMode="auto">
            <a:xfrm>
              <a:off x="2132669" y="1022271"/>
              <a:ext cx="1514569" cy="192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18/05/2008 06:00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89" name="Text Box 16"/>
            <p:cNvSpPr txBox="1">
              <a:spLocks noChangeArrowheads="1"/>
            </p:cNvSpPr>
            <p:nvPr/>
          </p:nvSpPr>
          <p:spPr bwMode="auto">
            <a:xfrm>
              <a:off x="3487763" y="1026587"/>
              <a:ext cx="1537426" cy="194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18/05/2008 12:00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90" name="Text Box 2"/>
            <p:cNvSpPr txBox="1">
              <a:spLocks noChangeArrowheads="1"/>
            </p:cNvSpPr>
            <p:nvPr/>
          </p:nvSpPr>
          <p:spPr bwMode="auto">
            <a:xfrm>
              <a:off x="802572" y="2195416"/>
              <a:ext cx="1687062" cy="198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20/05/2008 00:00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91" name="Text Box 2"/>
            <p:cNvSpPr txBox="1">
              <a:spLocks noChangeArrowheads="1"/>
            </p:cNvSpPr>
            <p:nvPr/>
          </p:nvSpPr>
          <p:spPr bwMode="auto">
            <a:xfrm>
              <a:off x="2174186" y="2187942"/>
              <a:ext cx="1549888" cy="193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20/05/2008 12:00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92" name="Text Box 2"/>
            <p:cNvSpPr txBox="1">
              <a:spLocks noChangeArrowheads="1"/>
            </p:cNvSpPr>
            <p:nvPr/>
          </p:nvSpPr>
          <p:spPr bwMode="auto">
            <a:xfrm>
              <a:off x="3538390" y="2191132"/>
              <a:ext cx="1514104" cy="204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21/05/2008 00:00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93" name="Text Box 2"/>
            <p:cNvSpPr txBox="1">
              <a:spLocks noChangeArrowheads="1"/>
            </p:cNvSpPr>
            <p:nvPr/>
          </p:nvSpPr>
          <p:spPr bwMode="auto">
            <a:xfrm>
              <a:off x="4895211" y="2175645"/>
              <a:ext cx="1549203" cy="195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21/05/2008 06:00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94" name="Text Box 2"/>
            <p:cNvSpPr txBox="1">
              <a:spLocks noChangeArrowheads="1"/>
            </p:cNvSpPr>
            <p:nvPr/>
          </p:nvSpPr>
          <p:spPr bwMode="auto">
            <a:xfrm>
              <a:off x="6251274" y="2197761"/>
              <a:ext cx="1526640" cy="203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21/05/2008 12:00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95" name="Text Box 2"/>
            <p:cNvSpPr txBox="1">
              <a:spLocks noChangeArrowheads="1"/>
            </p:cNvSpPr>
            <p:nvPr/>
          </p:nvSpPr>
          <p:spPr bwMode="auto">
            <a:xfrm>
              <a:off x="822812" y="3384194"/>
              <a:ext cx="1432951" cy="218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22/05/2008 00:00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96" name="Text Box 2"/>
            <p:cNvSpPr txBox="1">
              <a:spLocks noChangeArrowheads="1"/>
            </p:cNvSpPr>
            <p:nvPr/>
          </p:nvSpPr>
          <p:spPr bwMode="auto">
            <a:xfrm>
              <a:off x="2186821" y="3366299"/>
              <a:ext cx="1485542" cy="208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22/05/2008 06:00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97" name="Text Box 2"/>
            <p:cNvSpPr txBox="1">
              <a:spLocks noChangeArrowheads="1"/>
            </p:cNvSpPr>
            <p:nvPr/>
          </p:nvSpPr>
          <p:spPr bwMode="auto">
            <a:xfrm>
              <a:off x="3537450" y="3377367"/>
              <a:ext cx="1611563" cy="187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22/05/2008 12:00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98" name="Text Box 2"/>
            <p:cNvSpPr txBox="1">
              <a:spLocks noChangeArrowheads="1"/>
            </p:cNvSpPr>
            <p:nvPr/>
          </p:nvSpPr>
          <p:spPr bwMode="auto">
            <a:xfrm>
              <a:off x="4880409" y="3368124"/>
              <a:ext cx="1427633" cy="212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23/05/2008 00:00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99" name="Text Box 2"/>
            <p:cNvSpPr txBox="1">
              <a:spLocks noChangeArrowheads="1"/>
            </p:cNvSpPr>
            <p:nvPr/>
          </p:nvSpPr>
          <p:spPr bwMode="auto">
            <a:xfrm>
              <a:off x="6310608" y="3369388"/>
              <a:ext cx="1507511" cy="200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23/05/2008 06:00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00" name="Text Box 2"/>
            <p:cNvSpPr txBox="1">
              <a:spLocks noChangeArrowheads="1"/>
            </p:cNvSpPr>
            <p:nvPr/>
          </p:nvSpPr>
          <p:spPr bwMode="auto">
            <a:xfrm>
              <a:off x="839733" y="4542857"/>
              <a:ext cx="1443092" cy="204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23/05/2008 12:00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01" name="Text Box 2"/>
            <p:cNvSpPr txBox="1">
              <a:spLocks noChangeArrowheads="1"/>
            </p:cNvSpPr>
            <p:nvPr/>
          </p:nvSpPr>
          <p:spPr bwMode="auto">
            <a:xfrm>
              <a:off x="4857073" y="1027372"/>
              <a:ext cx="1436846" cy="206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19/05/2008 00:00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" name="Gruppo 49"/>
            <p:cNvGrpSpPr>
              <a:grpSpLocks/>
            </p:cNvGrpSpPr>
            <p:nvPr/>
          </p:nvGrpSpPr>
          <p:grpSpPr bwMode="auto">
            <a:xfrm>
              <a:off x="910256" y="1152160"/>
              <a:ext cx="962158" cy="1018062"/>
              <a:chOff x="447542" y="1824197"/>
              <a:chExt cx="962158" cy="1018062"/>
            </a:xfrm>
          </p:grpSpPr>
          <p:sp>
            <p:nvSpPr>
              <p:cNvPr id="41066" name="Text Box 37"/>
              <p:cNvSpPr txBox="1">
                <a:spLocks noChangeArrowheads="1"/>
              </p:cNvSpPr>
              <p:nvPr/>
            </p:nvSpPr>
            <p:spPr bwMode="auto">
              <a:xfrm>
                <a:off x="499172" y="2218406"/>
                <a:ext cx="323788" cy="1666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ts val="1000"/>
                  </a:spcAft>
                </a:pPr>
                <a:r>
                  <a:rPr lang="it-IT" sz="600" b="1">
                    <a:solidFill>
                      <a:srgbClr val="00FF00"/>
                    </a:solidFill>
                    <a:latin typeface="Times New Roman" pitchFamily="18" charset="0"/>
                    <a:cs typeface="Times New Roman" pitchFamily="18" charset="0"/>
                  </a:rPr>
                  <a:t>40°</a:t>
                </a:r>
                <a:endParaRPr lang="it-IT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067" name="Text Box 38"/>
              <p:cNvSpPr txBox="1">
                <a:spLocks noChangeArrowheads="1"/>
              </p:cNvSpPr>
              <p:nvPr/>
            </p:nvSpPr>
            <p:spPr bwMode="auto">
              <a:xfrm>
                <a:off x="447542" y="1824197"/>
                <a:ext cx="306837" cy="141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ts val="1000"/>
                  </a:spcAft>
                </a:pPr>
                <a:r>
                  <a:rPr lang="it-IT" sz="600" b="1">
                    <a:solidFill>
                      <a:srgbClr val="00FF00"/>
                    </a:solidFill>
                    <a:latin typeface="Times New Roman" pitchFamily="18" charset="0"/>
                    <a:cs typeface="Times New Roman" pitchFamily="18" charset="0"/>
                  </a:rPr>
                  <a:t>50°</a:t>
                </a:r>
                <a:endParaRPr lang="it-IT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068" name="Text Box 37"/>
              <p:cNvSpPr txBox="1">
                <a:spLocks noChangeArrowheads="1"/>
              </p:cNvSpPr>
              <p:nvPr/>
            </p:nvSpPr>
            <p:spPr bwMode="auto">
              <a:xfrm>
                <a:off x="560132" y="2675606"/>
                <a:ext cx="323788" cy="1666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ts val="1000"/>
                  </a:spcAft>
                </a:pPr>
                <a:r>
                  <a:rPr lang="it-IT" sz="600" b="1">
                    <a:solidFill>
                      <a:srgbClr val="00FF00"/>
                    </a:solidFill>
                    <a:latin typeface="Times New Roman" pitchFamily="18" charset="0"/>
                    <a:cs typeface="Times New Roman" pitchFamily="18" charset="0"/>
                  </a:rPr>
                  <a:t>10°</a:t>
                </a:r>
                <a:endParaRPr lang="it-IT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069" name="Text Box 37"/>
              <p:cNvSpPr txBox="1">
                <a:spLocks noChangeArrowheads="1"/>
              </p:cNvSpPr>
              <p:nvPr/>
            </p:nvSpPr>
            <p:spPr bwMode="auto">
              <a:xfrm>
                <a:off x="1085912" y="2675606"/>
                <a:ext cx="323788" cy="1666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ts val="1000"/>
                  </a:spcAft>
                </a:pPr>
                <a:r>
                  <a:rPr lang="it-IT" sz="600" b="1">
                    <a:solidFill>
                      <a:srgbClr val="00FF00"/>
                    </a:solidFill>
                    <a:latin typeface="Times New Roman" pitchFamily="18" charset="0"/>
                    <a:cs typeface="Times New Roman" pitchFamily="18" charset="0"/>
                  </a:rPr>
                  <a:t>20°</a:t>
                </a:r>
                <a:endParaRPr lang="it-IT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1003" name="Text Box 37"/>
            <p:cNvSpPr txBox="1">
              <a:spLocks noChangeArrowheads="1"/>
            </p:cNvSpPr>
            <p:nvPr/>
          </p:nvSpPr>
          <p:spPr bwMode="auto">
            <a:xfrm>
              <a:off x="2311261" y="152731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04" name="Text Box 38"/>
            <p:cNvSpPr txBox="1">
              <a:spLocks noChangeArrowheads="1"/>
            </p:cNvSpPr>
            <p:nvPr/>
          </p:nvSpPr>
          <p:spPr bwMode="auto">
            <a:xfrm>
              <a:off x="2259631" y="113311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05" name="Text Box 37"/>
            <p:cNvSpPr txBox="1">
              <a:spLocks noChangeArrowheads="1"/>
            </p:cNvSpPr>
            <p:nvPr/>
          </p:nvSpPr>
          <p:spPr bwMode="auto">
            <a:xfrm>
              <a:off x="2372221" y="198451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06" name="Text Box 37"/>
            <p:cNvSpPr txBox="1">
              <a:spLocks noChangeArrowheads="1"/>
            </p:cNvSpPr>
            <p:nvPr/>
          </p:nvSpPr>
          <p:spPr bwMode="auto">
            <a:xfrm>
              <a:off x="2898001" y="198451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07" name="Text Box 37"/>
            <p:cNvSpPr txBox="1">
              <a:spLocks noChangeArrowheads="1"/>
            </p:cNvSpPr>
            <p:nvPr/>
          </p:nvSpPr>
          <p:spPr bwMode="auto">
            <a:xfrm>
              <a:off x="3641586" y="156541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08" name="Text Box 38"/>
            <p:cNvSpPr txBox="1">
              <a:spLocks noChangeArrowheads="1"/>
            </p:cNvSpPr>
            <p:nvPr/>
          </p:nvSpPr>
          <p:spPr bwMode="auto">
            <a:xfrm>
              <a:off x="3589956" y="117121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09" name="Text Box 37"/>
            <p:cNvSpPr txBox="1">
              <a:spLocks noChangeArrowheads="1"/>
            </p:cNvSpPr>
            <p:nvPr/>
          </p:nvSpPr>
          <p:spPr bwMode="auto">
            <a:xfrm>
              <a:off x="3702546" y="202261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10" name="Text Box 37"/>
            <p:cNvSpPr txBox="1">
              <a:spLocks noChangeArrowheads="1"/>
            </p:cNvSpPr>
            <p:nvPr/>
          </p:nvSpPr>
          <p:spPr bwMode="auto">
            <a:xfrm>
              <a:off x="4228326" y="202261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" name="Gruppo 65"/>
            <p:cNvGrpSpPr>
              <a:grpSpLocks/>
            </p:cNvGrpSpPr>
            <p:nvPr/>
          </p:nvGrpSpPr>
          <p:grpSpPr bwMode="auto">
            <a:xfrm>
              <a:off x="6277977" y="1077871"/>
              <a:ext cx="1366587" cy="1111401"/>
              <a:chOff x="5827963" y="1749908"/>
              <a:chExt cx="1297043" cy="1111401"/>
            </a:xfrm>
          </p:grpSpPr>
          <p:pic>
            <p:nvPicPr>
              <p:cNvPr id="41061" name="Picture 4"/>
              <p:cNvPicPr preferRelativeResize="0">
                <a:picLocks noChangeArrowheads="1"/>
              </p:cNvPicPr>
              <p:nvPr/>
            </p:nvPicPr>
            <p:blipFill>
              <a:blip r:embed="rId17" cstate="print"/>
              <a:srcRect l="769" t="13353" r="769" b="4703"/>
              <a:stretch>
                <a:fillRect/>
              </a:stretch>
            </p:blipFill>
            <p:spPr bwMode="auto">
              <a:xfrm>
                <a:off x="5827963" y="1749908"/>
                <a:ext cx="1297043" cy="1101242"/>
              </a:xfrm>
              <a:prstGeom prst="rect">
                <a:avLst/>
              </a:prstGeom>
              <a:noFill/>
              <a:ln w="9525">
                <a:solidFill>
                  <a:srgbClr val="0D0D0D"/>
                </a:solidFill>
                <a:miter lim="800000"/>
                <a:headEnd/>
                <a:tailEnd/>
              </a:ln>
            </p:spPr>
          </p:pic>
          <p:sp>
            <p:nvSpPr>
              <p:cNvPr id="41062" name="Text Box 37"/>
              <p:cNvSpPr txBox="1">
                <a:spLocks noChangeArrowheads="1"/>
              </p:cNvSpPr>
              <p:nvPr/>
            </p:nvSpPr>
            <p:spPr bwMode="auto">
              <a:xfrm>
                <a:off x="5966522" y="2275556"/>
                <a:ext cx="323788" cy="1666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ts val="1000"/>
                  </a:spcAft>
                </a:pPr>
                <a:r>
                  <a:rPr lang="it-IT" sz="600" b="1">
                    <a:solidFill>
                      <a:srgbClr val="00FF00"/>
                    </a:solidFill>
                    <a:latin typeface="Times New Roman" pitchFamily="18" charset="0"/>
                    <a:cs typeface="Times New Roman" pitchFamily="18" charset="0"/>
                  </a:rPr>
                  <a:t>40°</a:t>
                </a:r>
                <a:endParaRPr lang="it-IT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063" name="Text Box 38"/>
              <p:cNvSpPr txBox="1">
                <a:spLocks noChangeArrowheads="1"/>
              </p:cNvSpPr>
              <p:nvPr/>
            </p:nvSpPr>
            <p:spPr bwMode="auto">
              <a:xfrm>
                <a:off x="5870442" y="1843247"/>
                <a:ext cx="306837" cy="141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ts val="1000"/>
                  </a:spcAft>
                </a:pPr>
                <a:r>
                  <a:rPr lang="it-IT" sz="600" b="1">
                    <a:solidFill>
                      <a:srgbClr val="00FF00"/>
                    </a:solidFill>
                    <a:latin typeface="Times New Roman" pitchFamily="18" charset="0"/>
                    <a:cs typeface="Times New Roman" pitchFamily="18" charset="0"/>
                  </a:rPr>
                  <a:t>50°</a:t>
                </a:r>
                <a:endParaRPr lang="it-IT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064" name="Text Box 37"/>
              <p:cNvSpPr txBox="1">
                <a:spLocks noChangeArrowheads="1"/>
              </p:cNvSpPr>
              <p:nvPr/>
            </p:nvSpPr>
            <p:spPr bwMode="auto">
              <a:xfrm>
                <a:off x="5983032" y="2694656"/>
                <a:ext cx="323788" cy="1666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ts val="1000"/>
                  </a:spcAft>
                </a:pPr>
                <a:r>
                  <a:rPr lang="it-IT" sz="600" b="1">
                    <a:solidFill>
                      <a:srgbClr val="00FF00"/>
                    </a:solidFill>
                    <a:latin typeface="Times New Roman" pitchFamily="18" charset="0"/>
                    <a:cs typeface="Times New Roman" pitchFamily="18" charset="0"/>
                  </a:rPr>
                  <a:t>10°</a:t>
                </a:r>
                <a:endParaRPr lang="it-IT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065" name="Text Box 37"/>
              <p:cNvSpPr txBox="1">
                <a:spLocks noChangeArrowheads="1"/>
              </p:cNvSpPr>
              <p:nvPr/>
            </p:nvSpPr>
            <p:spPr bwMode="auto">
              <a:xfrm>
                <a:off x="6496112" y="2675606"/>
                <a:ext cx="323788" cy="1666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ts val="1000"/>
                  </a:spcAft>
                </a:pPr>
                <a:r>
                  <a:rPr lang="it-IT" sz="600" b="1">
                    <a:solidFill>
                      <a:srgbClr val="00FF00"/>
                    </a:solidFill>
                    <a:latin typeface="Times New Roman" pitchFamily="18" charset="0"/>
                    <a:cs typeface="Times New Roman" pitchFamily="18" charset="0"/>
                  </a:rPr>
                  <a:t>20°</a:t>
                </a:r>
                <a:endParaRPr lang="it-IT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1012" name="Text Box 38"/>
            <p:cNvSpPr txBox="1">
              <a:spLocks noChangeArrowheads="1"/>
            </p:cNvSpPr>
            <p:nvPr/>
          </p:nvSpPr>
          <p:spPr bwMode="auto">
            <a:xfrm>
              <a:off x="910256" y="238406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13" name="Text Box 37"/>
            <p:cNvSpPr txBox="1">
              <a:spLocks noChangeArrowheads="1"/>
            </p:cNvSpPr>
            <p:nvPr/>
          </p:nvSpPr>
          <p:spPr bwMode="auto">
            <a:xfrm>
              <a:off x="961886" y="279096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14" name="Text Box 37"/>
            <p:cNvSpPr txBox="1">
              <a:spLocks noChangeArrowheads="1"/>
            </p:cNvSpPr>
            <p:nvPr/>
          </p:nvSpPr>
          <p:spPr bwMode="auto">
            <a:xfrm>
              <a:off x="1054596" y="316561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15" name="Text Box 37"/>
            <p:cNvSpPr txBox="1">
              <a:spLocks noChangeArrowheads="1"/>
            </p:cNvSpPr>
            <p:nvPr/>
          </p:nvSpPr>
          <p:spPr bwMode="auto">
            <a:xfrm>
              <a:off x="1567676" y="314656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16" name="Text Box 2"/>
            <p:cNvSpPr txBox="1">
              <a:spLocks noChangeArrowheads="1"/>
            </p:cNvSpPr>
            <p:nvPr/>
          </p:nvSpPr>
          <p:spPr bwMode="auto">
            <a:xfrm>
              <a:off x="6251174" y="1022953"/>
              <a:ext cx="1534360" cy="193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1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19/05/2008 06:00 GMT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17" name="Text Box 37"/>
            <p:cNvSpPr txBox="1">
              <a:spLocks noChangeArrowheads="1"/>
            </p:cNvSpPr>
            <p:nvPr/>
          </p:nvSpPr>
          <p:spPr bwMode="auto">
            <a:xfrm>
              <a:off x="5051286" y="155271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18" name="Text Box 38"/>
            <p:cNvSpPr txBox="1">
              <a:spLocks noChangeArrowheads="1"/>
            </p:cNvSpPr>
            <p:nvPr/>
          </p:nvSpPr>
          <p:spPr bwMode="auto">
            <a:xfrm>
              <a:off x="4955206" y="112041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19" name="Text Box 37"/>
            <p:cNvSpPr txBox="1">
              <a:spLocks noChangeArrowheads="1"/>
            </p:cNvSpPr>
            <p:nvPr/>
          </p:nvSpPr>
          <p:spPr bwMode="auto">
            <a:xfrm>
              <a:off x="5067796" y="197181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20" name="Text Box 37"/>
            <p:cNvSpPr txBox="1">
              <a:spLocks noChangeArrowheads="1"/>
            </p:cNvSpPr>
            <p:nvPr/>
          </p:nvSpPr>
          <p:spPr bwMode="auto">
            <a:xfrm>
              <a:off x="5580876" y="195276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21" name="Text Box 38"/>
            <p:cNvSpPr txBox="1">
              <a:spLocks noChangeArrowheads="1"/>
            </p:cNvSpPr>
            <p:nvPr/>
          </p:nvSpPr>
          <p:spPr bwMode="auto">
            <a:xfrm>
              <a:off x="2251376" y="233072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22" name="Text Box 37"/>
            <p:cNvSpPr txBox="1">
              <a:spLocks noChangeArrowheads="1"/>
            </p:cNvSpPr>
            <p:nvPr/>
          </p:nvSpPr>
          <p:spPr bwMode="auto">
            <a:xfrm>
              <a:off x="2303006" y="273762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23" name="Text Box 37"/>
            <p:cNvSpPr txBox="1">
              <a:spLocks noChangeArrowheads="1"/>
            </p:cNvSpPr>
            <p:nvPr/>
          </p:nvSpPr>
          <p:spPr bwMode="auto">
            <a:xfrm>
              <a:off x="2395716" y="311227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24" name="Text Box 37"/>
            <p:cNvSpPr txBox="1">
              <a:spLocks noChangeArrowheads="1"/>
            </p:cNvSpPr>
            <p:nvPr/>
          </p:nvSpPr>
          <p:spPr bwMode="auto">
            <a:xfrm>
              <a:off x="2908796" y="309322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25" name="Text Box 38"/>
            <p:cNvSpPr txBox="1">
              <a:spLocks noChangeArrowheads="1"/>
            </p:cNvSpPr>
            <p:nvPr/>
          </p:nvSpPr>
          <p:spPr bwMode="auto">
            <a:xfrm>
              <a:off x="3607736" y="233072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26" name="Text Box 37"/>
            <p:cNvSpPr txBox="1">
              <a:spLocks noChangeArrowheads="1"/>
            </p:cNvSpPr>
            <p:nvPr/>
          </p:nvSpPr>
          <p:spPr bwMode="auto">
            <a:xfrm>
              <a:off x="3659366" y="273762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27" name="Text Box 37"/>
            <p:cNvSpPr txBox="1">
              <a:spLocks noChangeArrowheads="1"/>
            </p:cNvSpPr>
            <p:nvPr/>
          </p:nvSpPr>
          <p:spPr bwMode="auto">
            <a:xfrm>
              <a:off x="3752076" y="311227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28" name="Text Box 37"/>
            <p:cNvSpPr txBox="1">
              <a:spLocks noChangeArrowheads="1"/>
            </p:cNvSpPr>
            <p:nvPr/>
          </p:nvSpPr>
          <p:spPr bwMode="auto">
            <a:xfrm>
              <a:off x="4265156" y="309322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29" name="Text Box 38"/>
            <p:cNvSpPr txBox="1">
              <a:spLocks noChangeArrowheads="1"/>
            </p:cNvSpPr>
            <p:nvPr/>
          </p:nvSpPr>
          <p:spPr bwMode="auto">
            <a:xfrm>
              <a:off x="4964096" y="231548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30" name="Text Box 37"/>
            <p:cNvSpPr txBox="1">
              <a:spLocks noChangeArrowheads="1"/>
            </p:cNvSpPr>
            <p:nvPr/>
          </p:nvSpPr>
          <p:spPr bwMode="auto">
            <a:xfrm>
              <a:off x="5015726" y="272238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31" name="Text Box 37"/>
            <p:cNvSpPr txBox="1">
              <a:spLocks noChangeArrowheads="1"/>
            </p:cNvSpPr>
            <p:nvPr/>
          </p:nvSpPr>
          <p:spPr bwMode="auto">
            <a:xfrm>
              <a:off x="5108436" y="309703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32" name="Text Box 37"/>
            <p:cNvSpPr txBox="1">
              <a:spLocks noChangeArrowheads="1"/>
            </p:cNvSpPr>
            <p:nvPr/>
          </p:nvSpPr>
          <p:spPr bwMode="auto">
            <a:xfrm>
              <a:off x="5621516" y="307798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33" name="Text Box 38"/>
            <p:cNvSpPr txBox="1">
              <a:spLocks noChangeArrowheads="1"/>
            </p:cNvSpPr>
            <p:nvPr/>
          </p:nvSpPr>
          <p:spPr bwMode="auto">
            <a:xfrm>
              <a:off x="6350936" y="233834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34" name="Text Box 37"/>
            <p:cNvSpPr txBox="1">
              <a:spLocks noChangeArrowheads="1"/>
            </p:cNvSpPr>
            <p:nvPr/>
          </p:nvSpPr>
          <p:spPr bwMode="auto">
            <a:xfrm>
              <a:off x="6402566" y="274524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35" name="Text Box 37"/>
            <p:cNvSpPr txBox="1">
              <a:spLocks noChangeArrowheads="1"/>
            </p:cNvSpPr>
            <p:nvPr/>
          </p:nvSpPr>
          <p:spPr bwMode="auto">
            <a:xfrm>
              <a:off x="6495276" y="311989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36" name="Text Box 37"/>
            <p:cNvSpPr txBox="1">
              <a:spLocks noChangeArrowheads="1"/>
            </p:cNvSpPr>
            <p:nvPr/>
          </p:nvSpPr>
          <p:spPr bwMode="auto">
            <a:xfrm>
              <a:off x="7008356" y="310084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37" name="Text Box 38"/>
            <p:cNvSpPr txBox="1">
              <a:spLocks noChangeArrowheads="1"/>
            </p:cNvSpPr>
            <p:nvPr/>
          </p:nvSpPr>
          <p:spPr bwMode="auto">
            <a:xfrm>
              <a:off x="902636" y="350420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38" name="Text Box 37"/>
            <p:cNvSpPr txBox="1">
              <a:spLocks noChangeArrowheads="1"/>
            </p:cNvSpPr>
            <p:nvPr/>
          </p:nvSpPr>
          <p:spPr bwMode="auto">
            <a:xfrm>
              <a:off x="954266" y="391110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39" name="Text Box 37"/>
            <p:cNvSpPr txBox="1">
              <a:spLocks noChangeArrowheads="1"/>
            </p:cNvSpPr>
            <p:nvPr/>
          </p:nvSpPr>
          <p:spPr bwMode="auto">
            <a:xfrm>
              <a:off x="1046976" y="428575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40" name="Text Box 37"/>
            <p:cNvSpPr txBox="1">
              <a:spLocks noChangeArrowheads="1"/>
            </p:cNvSpPr>
            <p:nvPr/>
          </p:nvSpPr>
          <p:spPr bwMode="auto">
            <a:xfrm>
              <a:off x="1560056" y="426670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41" name="Text Box 38"/>
            <p:cNvSpPr txBox="1">
              <a:spLocks noChangeArrowheads="1"/>
            </p:cNvSpPr>
            <p:nvPr/>
          </p:nvSpPr>
          <p:spPr bwMode="auto">
            <a:xfrm>
              <a:off x="2266616" y="350420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42" name="Text Box 37"/>
            <p:cNvSpPr txBox="1">
              <a:spLocks noChangeArrowheads="1"/>
            </p:cNvSpPr>
            <p:nvPr/>
          </p:nvSpPr>
          <p:spPr bwMode="auto">
            <a:xfrm>
              <a:off x="2318246" y="391110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43" name="Text Box 37"/>
            <p:cNvSpPr txBox="1">
              <a:spLocks noChangeArrowheads="1"/>
            </p:cNvSpPr>
            <p:nvPr/>
          </p:nvSpPr>
          <p:spPr bwMode="auto">
            <a:xfrm>
              <a:off x="2379206" y="429210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44" name="Text Box 37"/>
            <p:cNvSpPr txBox="1">
              <a:spLocks noChangeArrowheads="1"/>
            </p:cNvSpPr>
            <p:nvPr/>
          </p:nvSpPr>
          <p:spPr bwMode="auto">
            <a:xfrm>
              <a:off x="2873236" y="427305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45" name="Text Box 38"/>
            <p:cNvSpPr txBox="1">
              <a:spLocks noChangeArrowheads="1"/>
            </p:cNvSpPr>
            <p:nvPr/>
          </p:nvSpPr>
          <p:spPr bwMode="auto">
            <a:xfrm>
              <a:off x="3619166" y="350420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46" name="Text Box 37"/>
            <p:cNvSpPr txBox="1">
              <a:spLocks noChangeArrowheads="1"/>
            </p:cNvSpPr>
            <p:nvPr/>
          </p:nvSpPr>
          <p:spPr bwMode="auto">
            <a:xfrm>
              <a:off x="3670796" y="391110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47" name="Text Box 37"/>
            <p:cNvSpPr txBox="1">
              <a:spLocks noChangeArrowheads="1"/>
            </p:cNvSpPr>
            <p:nvPr/>
          </p:nvSpPr>
          <p:spPr bwMode="auto">
            <a:xfrm>
              <a:off x="3763506" y="428575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48" name="Text Box 37"/>
            <p:cNvSpPr txBox="1">
              <a:spLocks noChangeArrowheads="1"/>
            </p:cNvSpPr>
            <p:nvPr/>
          </p:nvSpPr>
          <p:spPr bwMode="auto">
            <a:xfrm>
              <a:off x="4276586" y="426670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49" name="Text Box 38"/>
            <p:cNvSpPr txBox="1">
              <a:spLocks noChangeArrowheads="1"/>
            </p:cNvSpPr>
            <p:nvPr/>
          </p:nvSpPr>
          <p:spPr bwMode="auto">
            <a:xfrm>
              <a:off x="4984416" y="349150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50" name="Text Box 37"/>
            <p:cNvSpPr txBox="1">
              <a:spLocks noChangeArrowheads="1"/>
            </p:cNvSpPr>
            <p:nvPr/>
          </p:nvSpPr>
          <p:spPr bwMode="auto">
            <a:xfrm>
              <a:off x="5036046" y="389840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51" name="Text Box 37"/>
            <p:cNvSpPr txBox="1">
              <a:spLocks noChangeArrowheads="1"/>
            </p:cNvSpPr>
            <p:nvPr/>
          </p:nvSpPr>
          <p:spPr bwMode="auto">
            <a:xfrm>
              <a:off x="5128756" y="427305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52" name="Text Box 37"/>
            <p:cNvSpPr txBox="1">
              <a:spLocks noChangeArrowheads="1"/>
            </p:cNvSpPr>
            <p:nvPr/>
          </p:nvSpPr>
          <p:spPr bwMode="auto">
            <a:xfrm>
              <a:off x="5641836" y="425400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53" name="Text Box 38"/>
            <p:cNvSpPr txBox="1">
              <a:spLocks noChangeArrowheads="1"/>
            </p:cNvSpPr>
            <p:nvPr/>
          </p:nvSpPr>
          <p:spPr bwMode="auto">
            <a:xfrm>
              <a:off x="6343316" y="3485150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54" name="Text Box 37"/>
            <p:cNvSpPr txBox="1">
              <a:spLocks noChangeArrowheads="1"/>
            </p:cNvSpPr>
            <p:nvPr/>
          </p:nvSpPr>
          <p:spPr bwMode="auto">
            <a:xfrm>
              <a:off x="6394946" y="389205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55" name="Text Box 37"/>
            <p:cNvSpPr txBox="1">
              <a:spLocks noChangeArrowheads="1"/>
            </p:cNvSpPr>
            <p:nvPr/>
          </p:nvSpPr>
          <p:spPr bwMode="auto">
            <a:xfrm>
              <a:off x="6487656" y="426670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56" name="Text Box 37"/>
            <p:cNvSpPr txBox="1">
              <a:spLocks noChangeArrowheads="1"/>
            </p:cNvSpPr>
            <p:nvPr/>
          </p:nvSpPr>
          <p:spPr bwMode="auto">
            <a:xfrm>
              <a:off x="7000736" y="4247659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57" name="Text Box 38"/>
            <p:cNvSpPr txBox="1">
              <a:spLocks noChangeArrowheads="1"/>
            </p:cNvSpPr>
            <p:nvPr/>
          </p:nvSpPr>
          <p:spPr bwMode="auto">
            <a:xfrm>
              <a:off x="907499" y="4677143"/>
              <a:ext cx="306837" cy="14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50°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58" name="Text Box 37"/>
            <p:cNvSpPr txBox="1">
              <a:spLocks noChangeArrowheads="1"/>
            </p:cNvSpPr>
            <p:nvPr/>
          </p:nvSpPr>
          <p:spPr bwMode="auto">
            <a:xfrm>
              <a:off x="959129" y="5084052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40°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59" name="Text Box 37"/>
            <p:cNvSpPr txBox="1">
              <a:spLocks noChangeArrowheads="1"/>
            </p:cNvSpPr>
            <p:nvPr/>
          </p:nvSpPr>
          <p:spPr bwMode="auto">
            <a:xfrm>
              <a:off x="1051839" y="5458702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10°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60" name="Text Box 37"/>
            <p:cNvSpPr txBox="1">
              <a:spLocks noChangeArrowheads="1"/>
            </p:cNvSpPr>
            <p:nvPr/>
          </p:nvSpPr>
          <p:spPr bwMode="auto">
            <a:xfrm>
              <a:off x="1564919" y="5439652"/>
              <a:ext cx="323788" cy="166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it-IT" sz="600" b="1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rPr>
                <a:t>20°</a:t>
              </a:r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0964" name="CasellaDiTesto 122"/>
          <p:cNvSpPr txBox="1">
            <a:spLocks noChangeArrowheads="1"/>
          </p:cNvSpPr>
          <p:nvPr/>
        </p:nvSpPr>
        <p:spPr bwMode="auto">
          <a:xfrm>
            <a:off x="6254751" y="5345114"/>
            <a:ext cx="517736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t-IT" sz="1600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RST-DUST maps reporting dynamic evolution (at six hours) of dust event which affected Mediterranean basin in May 2008</a:t>
            </a:r>
          </a:p>
        </p:txBody>
      </p:sp>
      <p:grpSp>
        <p:nvGrpSpPr>
          <p:cNvPr id="5" name="Gruppo 107"/>
          <p:cNvGrpSpPr>
            <a:grpSpLocks/>
          </p:cNvGrpSpPr>
          <p:nvPr/>
        </p:nvGrpSpPr>
        <p:grpSpPr bwMode="auto">
          <a:xfrm>
            <a:off x="3194051" y="5507041"/>
            <a:ext cx="2841482" cy="726196"/>
            <a:chOff x="154686" y="4370728"/>
            <a:chExt cx="2129946" cy="725396"/>
          </a:xfrm>
        </p:grpSpPr>
        <p:grpSp>
          <p:nvGrpSpPr>
            <p:cNvPr id="6" name="Gruppo 66"/>
            <p:cNvGrpSpPr>
              <a:grpSpLocks/>
            </p:cNvGrpSpPr>
            <p:nvPr/>
          </p:nvGrpSpPr>
          <p:grpSpPr bwMode="auto">
            <a:xfrm>
              <a:off x="622979" y="4370728"/>
              <a:ext cx="1661653" cy="725396"/>
              <a:chOff x="441859" y="4125530"/>
              <a:chExt cx="1312831" cy="864244"/>
            </a:xfrm>
          </p:grpSpPr>
          <p:sp>
            <p:nvSpPr>
              <p:cNvPr id="40970" name="AutoShape 25"/>
              <p:cNvSpPr>
                <a:spLocks/>
              </p:cNvSpPr>
              <p:nvPr/>
            </p:nvSpPr>
            <p:spPr bwMode="auto">
              <a:xfrm>
                <a:off x="441859" y="4125530"/>
                <a:ext cx="98095" cy="864244"/>
              </a:xfrm>
              <a:prstGeom prst="rightBrace">
                <a:avLst>
                  <a:gd name="adj1" fmla="val 62528"/>
                  <a:gd name="adj2" fmla="val 50000"/>
                </a:avLst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20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0971" name="Text Box 24"/>
              <p:cNvSpPr txBox="1">
                <a:spLocks noChangeArrowheads="1"/>
              </p:cNvSpPr>
              <p:nvPr/>
            </p:nvSpPr>
            <p:spPr bwMode="auto">
              <a:xfrm>
                <a:off x="467830" y="4256691"/>
                <a:ext cx="1286860" cy="6226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probability of dust presence in the atmosphere</a:t>
                </a:r>
                <a:r>
                  <a:rPr lang="it-IT" sz="1400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14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110" name="Connettore 2 109"/>
            <p:cNvCxnSpPr/>
            <p:nvPr/>
          </p:nvCxnSpPr>
          <p:spPr>
            <a:xfrm rot="16200000" flipV="1">
              <a:off x="215948" y="4720383"/>
              <a:ext cx="635887" cy="31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0968" name="Rectangle 181"/>
            <p:cNvSpPr>
              <a:spLocks noChangeArrowheads="1"/>
            </p:cNvSpPr>
            <p:nvPr/>
          </p:nvSpPr>
          <p:spPr bwMode="auto">
            <a:xfrm>
              <a:off x="154686" y="4764862"/>
              <a:ext cx="246757" cy="253186"/>
            </a:xfrm>
            <a:prstGeom prst="rect">
              <a:avLst/>
            </a:prstGeom>
            <a:solidFill>
              <a:srgbClr val="FF87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t-IT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69" name="Rectangle 182"/>
            <p:cNvSpPr>
              <a:spLocks noChangeArrowheads="1"/>
            </p:cNvSpPr>
            <p:nvPr/>
          </p:nvSpPr>
          <p:spPr bwMode="auto">
            <a:xfrm>
              <a:off x="156274" y="4464399"/>
              <a:ext cx="241274" cy="250548"/>
            </a:xfrm>
            <a:prstGeom prst="rect">
              <a:avLst/>
            </a:prstGeom>
            <a:solidFill>
              <a:srgbClr val="AB45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t-IT" sz="20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3701969" y="5359465"/>
            <a:ext cx="120650" cy="133350"/>
          </a:xfrm>
          <a:prstGeom prst="plus">
            <a:avLst>
              <a:gd name="adj" fmla="val 38264"/>
            </a:avLst>
          </a:prstGeom>
          <a:solidFill>
            <a:srgbClr val="3366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Rettangolo 55"/>
          <p:cNvSpPr/>
          <p:nvPr/>
        </p:nvSpPr>
        <p:spPr>
          <a:xfrm>
            <a:off x="3822619" y="5259363"/>
            <a:ext cx="2458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EARLINET stations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3011" name="Rectangle 9"/>
          <p:cNvSpPr>
            <a:spLocks noChangeArrowheads="1"/>
          </p:cNvSpPr>
          <p:nvPr/>
        </p:nvSpPr>
        <p:spPr bwMode="auto">
          <a:xfrm>
            <a:off x="22225" y="-19248"/>
            <a:ext cx="123221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en-US" sz="4400" b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fixed-threshold methods </a:t>
            </a:r>
          </a:p>
        </p:txBody>
      </p:sp>
      <p:pic>
        <p:nvPicPr>
          <p:cNvPr id="61442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t="13983" r="1361" b="5373"/>
          <a:stretch>
            <a:fillRect/>
          </a:stretch>
        </p:blipFill>
        <p:spPr bwMode="auto">
          <a:xfrm>
            <a:off x="33506" y="1593516"/>
            <a:ext cx="3014043" cy="22598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3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t="13983" r="832" b="5128"/>
          <a:stretch>
            <a:fillRect/>
          </a:stretch>
        </p:blipFill>
        <p:spPr bwMode="auto">
          <a:xfrm>
            <a:off x="3237033" y="1576466"/>
            <a:ext cx="3011488" cy="22598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4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t="13983" r="1039" b="5128"/>
          <a:stretch>
            <a:fillRect/>
          </a:stretch>
        </p:blipFill>
        <p:spPr bwMode="auto">
          <a:xfrm>
            <a:off x="6372296" y="1568599"/>
            <a:ext cx="3011488" cy="22598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/>
          <p:cNvSpPr/>
          <p:nvPr/>
        </p:nvSpPr>
        <p:spPr>
          <a:xfrm>
            <a:off x="3306218" y="706727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it-IT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19/05/2008 06:00 UTC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903649" y="1183708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it-IT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Gu</a:t>
            </a:r>
            <a:r>
              <a:rPr lang="it-IT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(2003)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848942" y="1174213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it-IT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Luo</a:t>
            </a:r>
            <a:r>
              <a:rPr lang="it-IT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al. (2003)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7218335" y="1174213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it-IT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RST</a:t>
            </a:r>
            <a:r>
              <a:rPr lang="it-IT" b="1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DUST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1154198" y="3930936"/>
            <a:ext cx="119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l-G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 &lt; -0.5k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77973" y="4064802"/>
            <a:ext cx="196850" cy="111125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236913" y="4060039"/>
            <a:ext cx="196850" cy="111125"/>
          </a:xfrm>
          <a:prstGeom prst="rect">
            <a:avLst/>
          </a:prstGeom>
          <a:solidFill>
            <a:srgbClr val="FF00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5F5F5F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Rettangolo 12"/>
          <p:cNvSpPr/>
          <p:nvPr/>
        </p:nvSpPr>
        <p:spPr>
          <a:xfrm>
            <a:off x="3583345" y="3940431"/>
            <a:ext cx="2458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T11 </a:t>
            </a:r>
            <a:r>
              <a:rPr lang="el-G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 &gt;290K &amp; T12 </a:t>
            </a:r>
            <a:r>
              <a:rPr lang="el-G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 &gt;290k &amp; </a:t>
            </a:r>
            <a:r>
              <a:rPr lang="el-G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 ≤ 1K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32" name="Gruppo 107"/>
          <p:cNvGrpSpPr>
            <a:grpSpLocks/>
          </p:cNvGrpSpPr>
          <p:nvPr/>
        </p:nvGrpSpPr>
        <p:grpSpPr bwMode="auto">
          <a:xfrm>
            <a:off x="6927845" y="3930936"/>
            <a:ext cx="2732627" cy="726196"/>
            <a:chOff x="154686" y="4370728"/>
            <a:chExt cx="2048346" cy="725396"/>
          </a:xfrm>
        </p:grpSpPr>
        <p:grpSp>
          <p:nvGrpSpPr>
            <p:cNvPr id="33" name="Gruppo 66"/>
            <p:cNvGrpSpPr>
              <a:grpSpLocks/>
            </p:cNvGrpSpPr>
            <p:nvPr/>
          </p:nvGrpSpPr>
          <p:grpSpPr bwMode="auto">
            <a:xfrm>
              <a:off x="574251" y="4370728"/>
              <a:ext cx="1628781" cy="725396"/>
              <a:chOff x="403360" y="4125530"/>
              <a:chExt cx="1286860" cy="864244"/>
            </a:xfrm>
          </p:grpSpPr>
          <p:sp>
            <p:nvSpPr>
              <p:cNvPr id="37" name="AutoShape 25"/>
              <p:cNvSpPr>
                <a:spLocks/>
              </p:cNvSpPr>
              <p:nvPr/>
            </p:nvSpPr>
            <p:spPr bwMode="auto">
              <a:xfrm>
                <a:off x="441859" y="4125530"/>
                <a:ext cx="98095" cy="864244"/>
              </a:xfrm>
              <a:prstGeom prst="rightBrace">
                <a:avLst>
                  <a:gd name="adj1" fmla="val 62528"/>
                  <a:gd name="adj2" fmla="val 50000"/>
                </a:avLst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Text Box 24"/>
              <p:cNvSpPr txBox="1">
                <a:spLocks noChangeArrowheads="1"/>
              </p:cNvSpPr>
              <p:nvPr/>
            </p:nvSpPr>
            <p:spPr bwMode="auto">
              <a:xfrm>
                <a:off x="403360" y="4256691"/>
                <a:ext cx="1286860" cy="549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probability of dust presence in the atmosphere</a:t>
                </a:r>
                <a:r>
                  <a:rPr lang="it-IT" sz="120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12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4" name="Connettore 2 33"/>
            <p:cNvCxnSpPr/>
            <p:nvPr/>
          </p:nvCxnSpPr>
          <p:spPr>
            <a:xfrm rot="16200000" flipV="1">
              <a:off x="215948" y="4720383"/>
              <a:ext cx="635887" cy="31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Rectangle 181"/>
            <p:cNvSpPr>
              <a:spLocks noChangeArrowheads="1"/>
            </p:cNvSpPr>
            <p:nvPr/>
          </p:nvSpPr>
          <p:spPr bwMode="auto">
            <a:xfrm>
              <a:off x="154686" y="4764862"/>
              <a:ext cx="246757" cy="253186"/>
            </a:xfrm>
            <a:prstGeom prst="rect">
              <a:avLst/>
            </a:prstGeom>
            <a:solidFill>
              <a:srgbClr val="FF87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 182"/>
            <p:cNvSpPr>
              <a:spLocks noChangeArrowheads="1"/>
            </p:cNvSpPr>
            <p:nvPr/>
          </p:nvSpPr>
          <p:spPr bwMode="auto">
            <a:xfrm>
              <a:off x="156274" y="4464399"/>
              <a:ext cx="241274" cy="250548"/>
            </a:xfrm>
            <a:prstGeom prst="rect">
              <a:avLst/>
            </a:prstGeom>
            <a:solidFill>
              <a:srgbClr val="AB45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4" name="Group 7"/>
          <p:cNvGrpSpPr>
            <a:grpSpLocks/>
          </p:cNvGrpSpPr>
          <p:nvPr/>
        </p:nvGrpSpPr>
        <p:grpSpPr bwMode="auto">
          <a:xfrm>
            <a:off x="7606373" y="3819622"/>
            <a:ext cx="4615550" cy="3032689"/>
            <a:chOff x="755" y="2392"/>
            <a:chExt cx="3401" cy="1928"/>
          </a:xfrm>
        </p:grpSpPr>
        <p:pic>
          <p:nvPicPr>
            <p:cNvPr id="61448" name="Picture 72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57" t="26491" r="19417" b="8406"/>
            <a:stretch>
              <a:fillRect/>
            </a:stretch>
          </p:blipFill>
          <p:spPr bwMode="auto">
            <a:xfrm>
              <a:off x="755" y="2392"/>
              <a:ext cx="3401" cy="192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49" name="Picture 7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35" t="38820" r="46304" b="53491"/>
            <a:stretch>
              <a:fillRect/>
            </a:stretch>
          </p:blipFill>
          <p:spPr bwMode="auto">
            <a:xfrm>
              <a:off x="1080" y="2604"/>
              <a:ext cx="740" cy="6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0"/>
          <p:cNvGrpSpPr>
            <a:grpSpLocks/>
          </p:cNvGrpSpPr>
          <p:nvPr/>
        </p:nvGrpSpPr>
        <p:grpSpPr bwMode="auto">
          <a:xfrm>
            <a:off x="2747779" y="4024710"/>
            <a:ext cx="4244765" cy="2833291"/>
            <a:chOff x="7626" y="5039"/>
            <a:chExt cx="3152" cy="3086"/>
          </a:xfrm>
        </p:grpSpPr>
        <p:pic>
          <p:nvPicPr>
            <p:cNvPr id="61451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0" t="21294" r="25407" b="8131"/>
            <a:stretch>
              <a:fillRect/>
            </a:stretch>
          </p:blipFill>
          <p:spPr bwMode="auto">
            <a:xfrm>
              <a:off x="7626" y="5039"/>
              <a:ext cx="3152" cy="30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8555" y="6981"/>
              <a:ext cx="316" cy="36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6" name="Rettangolo 45"/>
          <p:cNvSpPr/>
          <p:nvPr/>
        </p:nvSpPr>
        <p:spPr>
          <a:xfrm>
            <a:off x="62184" y="4940430"/>
            <a:ext cx="24583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POTENZA EARLINET station indicates the presence of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dust</a:t>
            </a:r>
            <a:endParaRPr lang="en-US" sz="20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Connettore 2 19"/>
          <p:cNvCxnSpPr/>
          <p:nvPr/>
        </p:nvCxnSpPr>
        <p:spPr>
          <a:xfrm flipH="1" flipV="1">
            <a:off x="1219200" y="2781301"/>
            <a:ext cx="2669649" cy="27305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 flipV="1">
            <a:off x="4205279" y="2768601"/>
            <a:ext cx="201621" cy="27305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/>
          <p:cNvCxnSpPr/>
          <p:nvPr/>
        </p:nvCxnSpPr>
        <p:spPr>
          <a:xfrm flipV="1">
            <a:off x="4476132" y="2755900"/>
            <a:ext cx="3058337" cy="301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tangolo 60"/>
          <p:cNvSpPr/>
          <p:nvPr/>
        </p:nvSpPr>
        <p:spPr>
          <a:xfrm>
            <a:off x="9763605" y="2476668"/>
            <a:ext cx="2458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OMI Aerosol index indicates the presence of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dust</a:t>
            </a:r>
            <a:endParaRPr lang="en-US" sz="2000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98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6167" y="2163763"/>
            <a:ext cx="5272617" cy="3613150"/>
            <a:chOff x="2881" y="2024"/>
            <a:chExt cx="4688" cy="3864"/>
          </a:xfrm>
        </p:grpSpPr>
        <p:pic>
          <p:nvPicPr>
            <p:cNvPr id="43027" name="Oggetto 6"/>
            <p:cNvPicPr preferRelativeResize="0">
              <a:picLocks noChangeArrowheads="1"/>
            </p:cNvPicPr>
            <p:nvPr/>
          </p:nvPicPr>
          <p:blipFill>
            <a:blip r:embed="rId2" cstate="print"/>
            <a:srcRect l="-1558" t="5939" b="-1465"/>
            <a:stretch>
              <a:fillRect/>
            </a:stretch>
          </p:blipFill>
          <p:spPr bwMode="auto">
            <a:xfrm>
              <a:off x="2881" y="2024"/>
              <a:ext cx="4535" cy="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28" name="Text Box 4"/>
            <p:cNvSpPr txBox="1">
              <a:spLocks noChangeArrowheads="1"/>
            </p:cNvSpPr>
            <p:nvPr/>
          </p:nvSpPr>
          <p:spPr bwMode="auto">
            <a:xfrm>
              <a:off x="6876" y="5408"/>
              <a:ext cx="693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endParaRPr lang="it-IT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011" name="Rectangle 9"/>
          <p:cNvSpPr>
            <a:spLocks noChangeArrowheads="1"/>
          </p:cNvSpPr>
          <p:nvPr/>
        </p:nvSpPr>
        <p:spPr bwMode="auto">
          <a:xfrm>
            <a:off x="22225" y="-19248"/>
            <a:ext cx="123221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en-US" sz="4400" b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independent satellite-based aerosol products </a:t>
            </a: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2279651" y="1849438"/>
            <a:ext cx="20193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t-IT" sz="1600" dirty="0">
                <a:latin typeface="Times New Roman" panose="02020603050405020304" pitchFamily="18" charset="0"/>
                <a:cs typeface="Times New Roman" pitchFamily="18" charset="0"/>
              </a:rPr>
              <a:t>RST</a:t>
            </a:r>
            <a:r>
              <a:rPr lang="it-IT" sz="1600" baseline="-25000" dirty="0">
                <a:latin typeface="Times New Roman" panose="02020603050405020304" pitchFamily="18" charset="0"/>
                <a:cs typeface="Times New Roman" pitchFamily="18" charset="0"/>
              </a:rPr>
              <a:t>DUST</a:t>
            </a: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309784" y="2179638"/>
            <a:ext cx="4790016" cy="3365500"/>
            <a:chOff x="3181" y="5964"/>
            <a:chExt cx="2907" cy="2462"/>
          </a:xfrm>
        </p:grpSpPr>
        <p:pic>
          <p:nvPicPr>
            <p:cNvPr id="43025" name="Immagine 3"/>
            <p:cNvPicPr preferRelativeResize="0">
              <a:picLocks noChangeArrowheads="1"/>
            </p:cNvPicPr>
            <p:nvPr/>
          </p:nvPicPr>
          <p:blipFill>
            <a:blip r:embed="rId3" cstate="print"/>
            <a:srcRect l="17386" t="8478" r="39107" b="33040"/>
            <a:stretch>
              <a:fillRect/>
            </a:stretch>
          </p:blipFill>
          <p:spPr bwMode="auto">
            <a:xfrm>
              <a:off x="3181" y="5973"/>
              <a:ext cx="2907" cy="24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3026" name="Rectangle 10"/>
            <p:cNvSpPr>
              <a:spLocks noChangeArrowheads="1"/>
            </p:cNvSpPr>
            <p:nvPr/>
          </p:nvSpPr>
          <p:spPr bwMode="auto">
            <a:xfrm>
              <a:off x="3196" y="5964"/>
              <a:ext cx="2874" cy="2456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it-IT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014" name="Rettangolo 17"/>
          <p:cNvSpPr>
            <a:spLocks noChangeArrowheads="1"/>
          </p:cNvSpPr>
          <p:nvPr/>
        </p:nvSpPr>
        <p:spPr bwMode="auto">
          <a:xfrm>
            <a:off x="5484285" y="1844675"/>
            <a:ext cx="65151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it-IT" sz="1600">
                <a:latin typeface="Times New Roman" panose="02020603050405020304" pitchFamily="18" charset="0"/>
                <a:cs typeface="Times New Roman" pitchFamily="18" charset="0"/>
              </a:rPr>
              <a:t>Terra-MODIS AOD product</a:t>
            </a:r>
          </a:p>
        </p:txBody>
      </p:sp>
      <p:sp>
        <p:nvSpPr>
          <p:cNvPr id="43015" name="Rettangolo 23"/>
          <p:cNvSpPr>
            <a:spLocks noChangeArrowheads="1"/>
          </p:cNvSpPr>
          <p:nvPr/>
        </p:nvSpPr>
        <p:spPr bwMode="auto">
          <a:xfrm>
            <a:off x="4457700" y="1736725"/>
            <a:ext cx="25534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t-IT">
                <a:latin typeface="Times New Roman" panose="02020603050405020304" pitchFamily="18" charset="0"/>
                <a:cs typeface="Times New Roman" pitchFamily="18" charset="0"/>
              </a:rPr>
              <a:t>19/05/2008 at 09:15 UTC</a:t>
            </a:r>
          </a:p>
        </p:txBody>
      </p:sp>
      <p:sp>
        <p:nvSpPr>
          <p:cNvPr id="43016" name="Rettangolo 25"/>
          <p:cNvSpPr>
            <a:spLocks noChangeArrowheads="1"/>
          </p:cNvSpPr>
          <p:nvPr/>
        </p:nvSpPr>
        <p:spPr bwMode="auto">
          <a:xfrm>
            <a:off x="6096000" y="5792789"/>
            <a:ext cx="6096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http://ladsweb.nascom.nasa.gov/data/search.html</a:t>
            </a:r>
          </a:p>
        </p:txBody>
      </p:sp>
      <p:grpSp>
        <p:nvGrpSpPr>
          <p:cNvPr id="4" name="Gruppo 23"/>
          <p:cNvGrpSpPr>
            <a:grpSpLocks/>
          </p:cNvGrpSpPr>
          <p:nvPr/>
        </p:nvGrpSpPr>
        <p:grpSpPr bwMode="auto">
          <a:xfrm>
            <a:off x="800101" y="5643567"/>
            <a:ext cx="2732628" cy="724972"/>
            <a:chOff x="154686" y="4370728"/>
            <a:chExt cx="2048346" cy="725396"/>
          </a:xfrm>
        </p:grpSpPr>
        <p:grpSp>
          <p:nvGrpSpPr>
            <p:cNvPr id="5" name="Gruppo 66"/>
            <p:cNvGrpSpPr>
              <a:grpSpLocks/>
            </p:cNvGrpSpPr>
            <p:nvPr/>
          </p:nvGrpSpPr>
          <p:grpSpPr bwMode="auto">
            <a:xfrm>
              <a:off x="574251" y="4370728"/>
              <a:ext cx="1628781" cy="725396"/>
              <a:chOff x="403360" y="4125530"/>
              <a:chExt cx="1286860" cy="864244"/>
            </a:xfrm>
          </p:grpSpPr>
          <p:sp>
            <p:nvSpPr>
              <p:cNvPr id="43023" name="AutoShape 25"/>
              <p:cNvSpPr>
                <a:spLocks/>
              </p:cNvSpPr>
              <p:nvPr/>
            </p:nvSpPr>
            <p:spPr bwMode="auto">
              <a:xfrm>
                <a:off x="441859" y="4125530"/>
                <a:ext cx="98095" cy="864244"/>
              </a:xfrm>
              <a:prstGeom prst="rightBrace">
                <a:avLst>
                  <a:gd name="adj1" fmla="val 62528"/>
                  <a:gd name="adj2" fmla="val 50000"/>
                </a:avLst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  <p:sp>
            <p:nvSpPr>
              <p:cNvPr id="43024" name="Text Box 24"/>
              <p:cNvSpPr txBox="1">
                <a:spLocks noChangeArrowheads="1"/>
              </p:cNvSpPr>
              <p:nvPr/>
            </p:nvSpPr>
            <p:spPr bwMode="auto">
              <a:xfrm>
                <a:off x="403360" y="4256690"/>
                <a:ext cx="1286860" cy="550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probability of dust presence in the atmosphere</a:t>
                </a:r>
                <a:r>
                  <a:rPr lang="it-IT" sz="120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12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27" name="Connettore 2 26"/>
            <p:cNvCxnSpPr/>
            <p:nvPr/>
          </p:nvCxnSpPr>
          <p:spPr>
            <a:xfrm rot="16200000" flipV="1">
              <a:off x="215410" y="4720976"/>
              <a:ext cx="636961" cy="31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3021" name="Rectangle 181"/>
            <p:cNvSpPr>
              <a:spLocks noChangeArrowheads="1"/>
            </p:cNvSpPr>
            <p:nvPr/>
          </p:nvSpPr>
          <p:spPr bwMode="auto">
            <a:xfrm>
              <a:off x="154686" y="4764862"/>
              <a:ext cx="246757" cy="253186"/>
            </a:xfrm>
            <a:prstGeom prst="rect">
              <a:avLst/>
            </a:prstGeom>
            <a:solidFill>
              <a:srgbClr val="FF87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t-IT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  <p:sp>
          <p:nvSpPr>
            <p:cNvPr id="43022" name="Rectangle 182"/>
            <p:cNvSpPr>
              <a:spLocks noChangeArrowheads="1"/>
            </p:cNvSpPr>
            <p:nvPr/>
          </p:nvSpPr>
          <p:spPr bwMode="auto">
            <a:xfrm>
              <a:off x="156274" y="4464399"/>
              <a:ext cx="241274" cy="250548"/>
            </a:xfrm>
            <a:prstGeom prst="rect">
              <a:avLst/>
            </a:prstGeom>
            <a:solidFill>
              <a:srgbClr val="AB45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t-IT">
                <a:latin typeface="Times New Roman" panose="02020603050405020304" pitchFamily="18" charset="0"/>
                <a:cs typeface="Times New Roman" pitchFamily="18" charset="0"/>
              </a:endParaRPr>
            </a:p>
          </p:txBody>
        </p:sp>
      </p:grpSp>
      <p:sp>
        <p:nvSpPr>
          <p:cNvPr id="43018" name="CasellaDiTesto 19"/>
          <p:cNvSpPr txBox="1">
            <a:spLocks noChangeArrowheads="1"/>
          </p:cNvSpPr>
          <p:nvPr/>
        </p:nvSpPr>
        <p:spPr bwMode="auto">
          <a:xfrm>
            <a:off x="7730067" y="5522913"/>
            <a:ext cx="2381251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1000">
                <a:latin typeface="Times New Roman" panose="02020603050405020304" pitchFamily="18" charset="0"/>
                <a:cs typeface="Times New Roman" pitchFamily="18" charset="0"/>
              </a:rPr>
              <a:t>(10 km spatial resolution)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Oggetto 13"/>
          <p:cNvPicPr preferRelativeResize="0">
            <a:picLocks noChangeArrowheads="1"/>
          </p:cNvPicPr>
          <p:nvPr/>
        </p:nvPicPr>
        <p:blipFill>
          <a:blip r:embed="rId2" cstate="print"/>
          <a:srcRect l="441" t="252" r="441" b="439"/>
          <a:stretch>
            <a:fillRect/>
          </a:stretch>
        </p:blipFill>
        <p:spPr bwMode="auto">
          <a:xfrm>
            <a:off x="5664201" y="1114425"/>
            <a:ext cx="3509433" cy="2387600"/>
          </a:xfrm>
          <a:prstGeom prst="rect">
            <a:avLst/>
          </a:prstGeom>
          <a:noFill/>
          <a:ln w="12700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45059" name="Oggetto 9"/>
          <p:cNvPicPr preferRelativeResize="0">
            <a:picLocks noChangeArrowheads="1"/>
          </p:cNvPicPr>
          <p:nvPr/>
        </p:nvPicPr>
        <p:blipFill>
          <a:blip r:embed="rId3" cstate="print"/>
          <a:srcRect l="441" t="252" r="684" b="703"/>
          <a:stretch>
            <a:fillRect/>
          </a:stretch>
        </p:blipFill>
        <p:spPr bwMode="auto">
          <a:xfrm>
            <a:off x="3469218" y="4335464"/>
            <a:ext cx="3649133" cy="2420937"/>
          </a:xfrm>
          <a:prstGeom prst="rect">
            <a:avLst/>
          </a:prstGeom>
          <a:noFill/>
          <a:ln w="12700">
            <a:solidFill>
              <a:srgbClr val="00CC00"/>
            </a:solidFill>
            <a:miter lim="800000"/>
            <a:headEnd/>
            <a:tailEnd/>
          </a:ln>
        </p:spPr>
      </p:pic>
      <p:pic>
        <p:nvPicPr>
          <p:cNvPr id="45060" name="Oggetto 10"/>
          <p:cNvPicPr preferRelativeResize="0">
            <a:picLocks noChangeArrowheads="1"/>
          </p:cNvPicPr>
          <p:nvPr/>
        </p:nvPicPr>
        <p:blipFill>
          <a:blip r:embed="rId4" cstate="print"/>
          <a:srcRect b="-166"/>
          <a:stretch>
            <a:fillRect/>
          </a:stretch>
        </p:blipFill>
        <p:spPr bwMode="auto">
          <a:xfrm>
            <a:off x="7501468" y="3681414"/>
            <a:ext cx="3534833" cy="2408237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</p:pic>
      <p:grpSp>
        <p:nvGrpSpPr>
          <p:cNvPr id="2" name="Gruppo 40"/>
          <p:cNvGrpSpPr>
            <a:grpSpLocks/>
          </p:cNvGrpSpPr>
          <p:nvPr/>
        </p:nvGrpSpPr>
        <p:grpSpPr bwMode="auto">
          <a:xfrm>
            <a:off x="516467" y="1047750"/>
            <a:ext cx="4969933" cy="3225800"/>
            <a:chOff x="287147" y="1025680"/>
            <a:chExt cx="3727448" cy="3225800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7147" y="1025680"/>
              <a:ext cx="3716337" cy="3225800"/>
              <a:chOff x="2508" y="1661"/>
              <a:chExt cx="4650" cy="4127"/>
            </a:xfrm>
          </p:grpSpPr>
          <p:pic>
            <p:nvPicPr>
              <p:cNvPr id="45084" name="Picture 3"/>
              <p:cNvPicPr preferRelativeResize="0">
                <a:picLocks noChangeArrowheads="1"/>
              </p:cNvPicPr>
              <p:nvPr/>
            </p:nvPicPr>
            <p:blipFill>
              <a:blip r:embed="rId5" cstate="print"/>
              <a:srcRect l="667" t="13295" r="975" b="5225"/>
              <a:stretch>
                <a:fillRect/>
              </a:stretch>
            </p:blipFill>
            <p:spPr bwMode="auto">
              <a:xfrm>
                <a:off x="2623" y="1726"/>
                <a:ext cx="4535" cy="396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</p:pic>
          <p:sp>
            <p:nvSpPr>
              <p:cNvPr id="45085" name="Ovale 5"/>
              <p:cNvSpPr>
                <a:spLocks noChangeArrowheads="1"/>
              </p:cNvSpPr>
              <p:nvPr/>
            </p:nvSpPr>
            <p:spPr bwMode="auto">
              <a:xfrm flipH="1">
                <a:off x="4067" y="3629"/>
                <a:ext cx="114" cy="183"/>
              </a:xfrm>
              <a:prstGeom prst="ellipse">
                <a:avLst/>
              </a:prstGeom>
              <a:noFill/>
              <a:ln w="19050" algn="ctr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lIns="70409" tIns="35204" rIns="70409" bIns="35204" anchor="ctr"/>
              <a:lstStyle/>
              <a:p>
                <a:pPr algn="ctr"/>
                <a:endParaRPr lang="it-IT"/>
              </a:p>
            </p:txBody>
          </p:sp>
          <p:sp>
            <p:nvSpPr>
              <p:cNvPr id="45086" name="Ovale 7"/>
              <p:cNvSpPr>
                <a:spLocks noChangeArrowheads="1"/>
              </p:cNvSpPr>
              <p:nvPr/>
            </p:nvSpPr>
            <p:spPr bwMode="auto">
              <a:xfrm flipH="1">
                <a:off x="4324" y="3679"/>
                <a:ext cx="102" cy="181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70409" tIns="35204" rIns="70409" bIns="35204" anchor="ctr"/>
              <a:lstStyle/>
              <a:p>
                <a:pPr algn="ctr"/>
                <a:endParaRPr lang="it-IT"/>
              </a:p>
            </p:txBody>
          </p:sp>
          <p:sp>
            <p:nvSpPr>
              <p:cNvPr id="45087" name="CasellaDiTesto 8"/>
              <p:cNvSpPr txBox="1">
                <a:spLocks noChangeArrowheads="1"/>
              </p:cNvSpPr>
              <p:nvPr/>
            </p:nvSpPr>
            <p:spPr bwMode="auto">
              <a:xfrm>
                <a:off x="2508" y="2007"/>
                <a:ext cx="610" cy="3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0409" tIns="35204" rIns="70409" bIns="35204"/>
              <a:lstStyle/>
              <a:p>
                <a:pPr>
                  <a:spcAft>
                    <a:spcPts val="1000"/>
                  </a:spcAft>
                </a:pPr>
                <a:r>
                  <a:rPr lang="it-IT" sz="800">
                    <a:solidFill>
                      <a:srgbClr val="00FF00"/>
                    </a:solidFill>
                    <a:latin typeface="Times New Roman" pitchFamily="18" charset="0"/>
                  </a:rPr>
                  <a:t>50°</a:t>
                </a:r>
                <a:endParaRPr lang="it-IT"/>
              </a:p>
            </p:txBody>
          </p:sp>
          <p:sp>
            <p:nvSpPr>
              <p:cNvPr id="45088" name="CasellaDiTesto 9"/>
              <p:cNvSpPr txBox="1">
                <a:spLocks noChangeArrowheads="1"/>
              </p:cNvSpPr>
              <p:nvPr/>
            </p:nvSpPr>
            <p:spPr bwMode="auto">
              <a:xfrm>
                <a:off x="2542" y="3598"/>
                <a:ext cx="471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0409" tIns="35204" rIns="70409" bIns="35204"/>
              <a:lstStyle/>
              <a:p>
                <a:pPr>
                  <a:spcAft>
                    <a:spcPts val="1000"/>
                  </a:spcAft>
                </a:pPr>
                <a:r>
                  <a:rPr lang="it-IT" sz="800">
                    <a:solidFill>
                      <a:srgbClr val="00FF00"/>
                    </a:solidFill>
                    <a:latin typeface="Times New Roman" pitchFamily="18" charset="0"/>
                  </a:rPr>
                  <a:t>40°</a:t>
                </a:r>
                <a:endParaRPr lang="it-IT"/>
              </a:p>
            </p:txBody>
          </p:sp>
          <p:sp>
            <p:nvSpPr>
              <p:cNvPr id="45089" name="CasellaDiTesto 10"/>
              <p:cNvSpPr txBox="1">
                <a:spLocks noChangeArrowheads="1"/>
              </p:cNvSpPr>
              <p:nvPr/>
            </p:nvSpPr>
            <p:spPr bwMode="auto">
              <a:xfrm>
                <a:off x="3555" y="5471"/>
                <a:ext cx="448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0409" tIns="35204" rIns="70409" bIns="35204"/>
              <a:lstStyle/>
              <a:p>
                <a:pPr>
                  <a:spcAft>
                    <a:spcPts val="1000"/>
                  </a:spcAft>
                </a:pPr>
                <a:r>
                  <a:rPr lang="it-IT" sz="800">
                    <a:solidFill>
                      <a:srgbClr val="00FF00"/>
                    </a:solidFill>
                    <a:latin typeface="Times New Roman" pitchFamily="18" charset="0"/>
                  </a:rPr>
                  <a:t>10°</a:t>
                </a:r>
                <a:endParaRPr lang="it-IT"/>
              </a:p>
            </p:txBody>
          </p:sp>
          <p:sp>
            <p:nvSpPr>
              <p:cNvPr id="45090" name="CasellaDiTesto 11"/>
              <p:cNvSpPr txBox="1">
                <a:spLocks noChangeArrowheads="1"/>
              </p:cNvSpPr>
              <p:nvPr/>
            </p:nvSpPr>
            <p:spPr bwMode="auto">
              <a:xfrm>
                <a:off x="5420" y="5473"/>
                <a:ext cx="539" cy="3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0409" tIns="35204" rIns="70409" bIns="35204"/>
              <a:lstStyle/>
              <a:p>
                <a:pPr>
                  <a:spcAft>
                    <a:spcPts val="1000"/>
                  </a:spcAft>
                </a:pPr>
                <a:r>
                  <a:rPr lang="it-IT" sz="800">
                    <a:solidFill>
                      <a:srgbClr val="00FF00"/>
                    </a:solidFill>
                    <a:latin typeface="Times New Roman" pitchFamily="18" charset="0"/>
                  </a:rPr>
                  <a:t>20°</a:t>
                </a:r>
                <a:endParaRPr lang="it-IT"/>
              </a:p>
            </p:txBody>
          </p:sp>
          <p:sp>
            <p:nvSpPr>
              <p:cNvPr id="45091" name="CasellaDiTesto 12"/>
              <p:cNvSpPr txBox="1">
                <a:spLocks noChangeArrowheads="1"/>
              </p:cNvSpPr>
              <p:nvPr/>
            </p:nvSpPr>
            <p:spPr bwMode="auto">
              <a:xfrm>
                <a:off x="5211" y="1661"/>
                <a:ext cx="551" cy="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0409" tIns="35204" rIns="70409" bIns="35204"/>
              <a:lstStyle/>
              <a:p>
                <a:pPr>
                  <a:spcAft>
                    <a:spcPts val="1000"/>
                  </a:spcAft>
                </a:pPr>
                <a:r>
                  <a:rPr lang="it-IT" sz="800">
                    <a:solidFill>
                      <a:srgbClr val="00FF00"/>
                    </a:solidFill>
                    <a:latin typeface="Times New Roman" pitchFamily="18" charset="0"/>
                  </a:rPr>
                  <a:t>30°</a:t>
                </a:r>
                <a:endParaRPr lang="it-IT"/>
              </a:p>
            </p:txBody>
          </p:sp>
          <p:sp>
            <p:nvSpPr>
              <p:cNvPr id="45092" name="Ovale 12"/>
              <p:cNvSpPr>
                <a:spLocks noChangeArrowheads="1"/>
              </p:cNvSpPr>
              <p:nvPr/>
            </p:nvSpPr>
            <p:spPr bwMode="auto">
              <a:xfrm flipH="1">
                <a:off x="5383" y="3390"/>
                <a:ext cx="101" cy="176"/>
              </a:xfrm>
              <a:prstGeom prst="ellipse">
                <a:avLst/>
              </a:prstGeom>
              <a:noFill/>
              <a:ln w="19050" algn="ctr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lIns="70409" tIns="35204" rIns="70409" bIns="35204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5083" name="Text Box 5"/>
            <p:cNvSpPr txBox="1">
              <a:spLocks noChangeArrowheads="1"/>
            </p:cNvSpPr>
            <p:nvPr/>
          </p:nvSpPr>
          <p:spPr bwMode="auto">
            <a:xfrm>
              <a:off x="2063439" y="1081669"/>
              <a:ext cx="1951156" cy="276999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t-IT" sz="1200" b="1"/>
                <a:t>19/05/2008 at 09:30 UTC</a:t>
              </a:r>
            </a:p>
          </p:txBody>
        </p:sp>
      </p:grpSp>
      <p:cxnSp>
        <p:nvCxnSpPr>
          <p:cNvPr id="31" name="Connettore 2 30"/>
          <p:cNvCxnSpPr/>
          <p:nvPr/>
        </p:nvCxnSpPr>
        <p:spPr>
          <a:xfrm>
            <a:off x="3738034" y="2478088"/>
            <a:ext cx="3949700" cy="7620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/>
          <p:nvPr/>
        </p:nvCxnSpPr>
        <p:spPr>
          <a:xfrm>
            <a:off x="2556934" y="2732088"/>
            <a:ext cx="5933017" cy="24638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/>
          <p:nvPr/>
        </p:nvCxnSpPr>
        <p:spPr>
          <a:xfrm rot="16200000" flipH="1">
            <a:off x="2339976" y="2745317"/>
            <a:ext cx="2978150" cy="301836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44451" y="44450"/>
            <a:ext cx="1219200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 Assessment of RST</a:t>
            </a:r>
            <a:r>
              <a:rPr lang="en-US" sz="3000" b="1" baseline="-25000" dirty="0">
                <a:latin typeface="Times New Roman" pitchFamily="18" charset="0"/>
                <a:cs typeface="Times New Roman" pitchFamily="18" charset="0"/>
              </a:rPr>
              <a:t>DUST</a:t>
            </a: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 products by means of ground-based </a:t>
            </a:r>
            <a:r>
              <a:rPr lang="en-US" sz="3000" b="1" dirty="0" err="1">
                <a:latin typeface="Times New Roman" pitchFamily="18" charset="0"/>
                <a:cs typeface="Times New Roman" pitchFamily="18" charset="0"/>
              </a:rPr>
              <a:t>lidar</a:t>
            </a: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 profiles (EARLINET data)</a:t>
            </a:r>
          </a:p>
        </p:txBody>
      </p:sp>
      <p:grpSp>
        <p:nvGrpSpPr>
          <p:cNvPr id="4" name="Gruppo 45"/>
          <p:cNvGrpSpPr>
            <a:grpSpLocks/>
          </p:cNvGrpSpPr>
          <p:nvPr/>
        </p:nvGrpSpPr>
        <p:grpSpPr bwMode="auto">
          <a:xfrm>
            <a:off x="622301" y="4237041"/>
            <a:ext cx="2732617" cy="726196"/>
            <a:chOff x="466746" y="4170243"/>
            <a:chExt cx="2048339" cy="725396"/>
          </a:xfrm>
        </p:grpSpPr>
        <p:grpSp>
          <p:nvGrpSpPr>
            <p:cNvPr id="5" name="Gruppo 66"/>
            <p:cNvGrpSpPr>
              <a:grpSpLocks/>
            </p:cNvGrpSpPr>
            <p:nvPr/>
          </p:nvGrpSpPr>
          <p:grpSpPr bwMode="auto">
            <a:xfrm>
              <a:off x="886310" y="4170243"/>
              <a:ext cx="1628775" cy="725396"/>
              <a:chOff x="649915" y="3886676"/>
              <a:chExt cx="1286860" cy="864244"/>
            </a:xfrm>
          </p:grpSpPr>
          <p:sp>
            <p:nvSpPr>
              <p:cNvPr id="45080" name="AutoShape 25"/>
              <p:cNvSpPr>
                <a:spLocks/>
              </p:cNvSpPr>
              <p:nvPr/>
            </p:nvSpPr>
            <p:spPr bwMode="auto">
              <a:xfrm>
                <a:off x="688414" y="3886676"/>
                <a:ext cx="98095" cy="864244"/>
              </a:xfrm>
              <a:prstGeom prst="rightBrace">
                <a:avLst>
                  <a:gd name="adj1" fmla="val 62528"/>
                  <a:gd name="adj2" fmla="val 50000"/>
                </a:avLst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5081" name="Text Box 24"/>
              <p:cNvSpPr txBox="1">
                <a:spLocks noChangeArrowheads="1"/>
              </p:cNvSpPr>
              <p:nvPr/>
            </p:nvSpPr>
            <p:spPr bwMode="auto">
              <a:xfrm>
                <a:off x="649915" y="4017836"/>
                <a:ext cx="1286860" cy="549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>
                    <a:solidFill>
                      <a:schemeClr val="bg1"/>
                    </a:solidFill>
                  </a:rPr>
                  <a:t>probability of dust presence in the atmosphere</a:t>
                </a:r>
                <a:r>
                  <a:rPr lang="it-IT" sz="1200">
                    <a:solidFill>
                      <a:schemeClr val="bg1"/>
                    </a:solidFill>
                  </a:rPr>
                  <a:t> </a:t>
                </a: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8" name="Connettore 2 67"/>
            <p:cNvCxnSpPr/>
            <p:nvPr/>
          </p:nvCxnSpPr>
          <p:spPr>
            <a:xfrm rot="16200000" flipV="1">
              <a:off x="528008" y="4519898"/>
              <a:ext cx="635887" cy="31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5078" name="Rectangle 181"/>
            <p:cNvSpPr>
              <a:spLocks noChangeArrowheads="1"/>
            </p:cNvSpPr>
            <p:nvPr/>
          </p:nvSpPr>
          <p:spPr bwMode="auto">
            <a:xfrm>
              <a:off x="466746" y="4564378"/>
              <a:ext cx="246757" cy="253186"/>
            </a:xfrm>
            <a:prstGeom prst="rect">
              <a:avLst/>
            </a:prstGeom>
            <a:solidFill>
              <a:srgbClr val="FF87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t-IT"/>
            </a:p>
          </p:txBody>
        </p:sp>
        <p:sp>
          <p:nvSpPr>
            <p:cNvPr id="45079" name="Rectangle 182"/>
            <p:cNvSpPr>
              <a:spLocks noChangeArrowheads="1"/>
            </p:cNvSpPr>
            <p:nvPr/>
          </p:nvSpPr>
          <p:spPr bwMode="auto">
            <a:xfrm>
              <a:off x="468334" y="4263915"/>
              <a:ext cx="241274" cy="250548"/>
            </a:xfrm>
            <a:prstGeom prst="rect">
              <a:avLst/>
            </a:prstGeom>
            <a:solidFill>
              <a:srgbClr val="AB45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t-IT"/>
            </a:p>
          </p:txBody>
        </p:sp>
      </p:grpSp>
      <p:grpSp>
        <p:nvGrpSpPr>
          <p:cNvPr id="6" name="Gruppo 46"/>
          <p:cNvGrpSpPr>
            <a:grpSpLocks/>
          </p:cNvGrpSpPr>
          <p:nvPr/>
        </p:nvGrpSpPr>
        <p:grpSpPr bwMode="auto">
          <a:xfrm>
            <a:off x="9241367" y="1250951"/>
            <a:ext cx="3016251" cy="277813"/>
            <a:chOff x="6953596" y="1250330"/>
            <a:chExt cx="2262188" cy="277813"/>
          </a:xfrm>
        </p:grpSpPr>
        <p:sp>
          <p:nvSpPr>
            <p:cNvPr id="45074" name="Text Box 16"/>
            <p:cNvSpPr txBox="1">
              <a:spLocks noChangeArrowheads="1"/>
            </p:cNvSpPr>
            <p:nvPr/>
          </p:nvSpPr>
          <p:spPr bwMode="auto">
            <a:xfrm>
              <a:off x="7064721" y="1250330"/>
              <a:ext cx="2151063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t-IT" sz="1200" b="1">
                  <a:solidFill>
                    <a:schemeClr val="bg1"/>
                  </a:solidFill>
                </a:rPr>
                <a:t>Sofia: 43.65 N, 23.38 E</a:t>
              </a:r>
            </a:p>
          </p:txBody>
        </p:sp>
        <p:sp>
          <p:nvSpPr>
            <p:cNvPr id="35" name="Ovale 34"/>
            <p:cNvSpPr/>
            <p:nvPr/>
          </p:nvSpPr>
          <p:spPr>
            <a:xfrm>
              <a:off x="6953596" y="1291605"/>
              <a:ext cx="149225" cy="206375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t-IT"/>
            </a:p>
          </p:txBody>
        </p:sp>
      </p:grpSp>
      <p:grpSp>
        <p:nvGrpSpPr>
          <p:cNvPr id="7" name="Gruppo 45"/>
          <p:cNvGrpSpPr>
            <a:grpSpLocks/>
          </p:cNvGrpSpPr>
          <p:nvPr/>
        </p:nvGrpSpPr>
        <p:grpSpPr bwMode="auto">
          <a:xfrm>
            <a:off x="7931151" y="6161089"/>
            <a:ext cx="3035300" cy="300037"/>
            <a:chOff x="5947782" y="6161426"/>
            <a:chExt cx="2276475" cy="300307"/>
          </a:xfrm>
        </p:grpSpPr>
        <p:sp>
          <p:nvSpPr>
            <p:cNvPr id="45072" name="Text Box 16"/>
            <p:cNvSpPr txBox="1">
              <a:spLocks noChangeArrowheads="1"/>
            </p:cNvSpPr>
            <p:nvPr/>
          </p:nvSpPr>
          <p:spPr bwMode="auto">
            <a:xfrm>
              <a:off x="6055732" y="6185508"/>
              <a:ext cx="216852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it-IT" sz="1200" b="1">
                  <a:solidFill>
                    <a:schemeClr val="bg1"/>
                  </a:solidFill>
                </a:rPr>
                <a:t>Potenza: 40.6 N,  15.72 E</a:t>
              </a:r>
            </a:p>
          </p:txBody>
        </p:sp>
        <p:sp>
          <p:nvSpPr>
            <p:cNvPr id="38" name="Ovale 37"/>
            <p:cNvSpPr/>
            <p:nvPr/>
          </p:nvSpPr>
          <p:spPr>
            <a:xfrm>
              <a:off x="5947782" y="6161426"/>
              <a:ext cx="150812" cy="206561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t-IT"/>
            </a:p>
          </p:txBody>
        </p:sp>
      </p:grpSp>
      <p:grpSp>
        <p:nvGrpSpPr>
          <p:cNvPr id="8" name="Gruppo 43"/>
          <p:cNvGrpSpPr>
            <a:grpSpLocks/>
          </p:cNvGrpSpPr>
          <p:nvPr/>
        </p:nvGrpSpPr>
        <p:grpSpPr bwMode="auto">
          <a:xfrm>
            <a:off x="749300" y="6450014"/>
            <a:ext cx="2895600" cy="276225"/>
            <a:chOff x="400205" y="6458878"/>
            <a:chExt cx="2171545" cy="276999"/>
          </a:xfrm>
        </p:grpSpPr>
        <p:sp>
          <p:nvSpPr>
            <p:cNvPr id="45070" name="Text Box 16"/>
            <p:cNvSpPr txBox="1">
              <a:spLocks noChangeArrowheads="1"/>
            </p:cNvSpPr>
            <p:nvPr/>
          </p:nvSpPr>
          <p:spPr bwMode="auto">
            <a:xfrm>
              <a:off x="509005" y="6458878"/>
              <a:ext cx="206274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it-IT" sz="1200" b="1">
                  <a:solidFill>
                    <a:schemeClr val="bg1"/>
                  </a:solidFill>
                </a:rPr>
                <a:t>Naples: 40.83 N,  14.18 E</a:t>
              </a:r>
            </a:p>
          </p:txBody>
        </p:sp>
        <p:sp>
          <p:nvSpPr>
            <p:cNvPr id="39" name="Ovale 38"/>
            <p:cNvSpPr/>
            <p:nvPr/>
          </p:nvSpPr>
          <p:spPr>
            <a:xfrm>
              <a:off x="400205" y="6484349"/>
              <a:ext cx="150802" cy="205361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t-IT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619794" y="8709"/>
            <a:ext cx="87259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Times New Roman" pitchFamily="18" charset="0"/>
                <a:cs typeface="Times New Roman" pitchFamily="18" charset="0"/>
              </a:rPr>
              <a:t>DIRECTIVE 2008/50/EC OF THE EUROPEAN PARLIAMENT AND OF THE COUNCIL  (21/05/2008) </a:t>
            </a:r>
          </a:p>
          <a:p>
            <a:pPr algn="ctr"/>
            <a:r>
              <a:rPr lang="en-GB" sz="2400" b="1" dirty="0">
                <a:latin typeface="Times New Roman" pitchFamily="18" charset="0"/>
                <a:cs typeface="Times New Roman" pitchFamily="18" charset="0"/>
              </a:rPr>
              <a:t>on ambient air quality and cleaner air for Europe</a:t>
            </a:r>
          </a:p>
        </p:txBody>
      </p:sp>
      <p:sp>
        <p:nvSpPr>
          <p:cNvPr id="4" name="Rettangolo 3"/>
          <p:cNvSpPr/>
          <p:nvPr/>
        </p:nvSpPr>
        <p:spPr>
          <a:xfrm>
            <a:off x="4767376" y="3361090"/>
            <a:ext cx="73867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Where the Commission has been informed of an exceedance attributable to </a:t>
            </a:r>
            <a:r>
              <a:rPr lang="en-GB" sz="2000" b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natural sources </a:t>
            </a: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in accordance with paragraph 1, that </a:t>
            </a:r>
            <a:r>
              <a:rPr lang="en-GB" sz="2000" b="1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excedance</a:t>
            </a:r>
            <a:r>
              <a:rPr lang="en-GB" sz="2000" b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shall not be considered as an exceedance</a:t>
            </a:r>
            <a:r>
              <a:rPr lang="en-GB" sz="20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for the purposes of this Directive.</a:t>
            </a:r>
          </a:p>
        </p:txBody>
      </p:sp>
      <p:sp>
        <p:nvSpPr>
          <p:cNvPr id="6" name="Rettangolo 5"/>
          <p:cNvSpPr/>
          <p:nvPr/>
        </p:nvSpPr>
        <p:spPr>
          <a:xfrm>
            <a:off x="233352" y="1356434"/>
            <a:ext cx="42008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ANNEX XI - LIMIT VALUES FOR THE PROTECTION OF HUMAN HEALTH</a:t>
            </a: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53623"/>
              </p:ext>
            </p:extLst>
          </p:nvPr>
        </p:nvGraphicFramePr>
        <p:xfrm>
          <a:off x="4952246" y="1302634"/>
          <a:ext cx="6618083" cy="1169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713">
                <a:tc rowSpan="2">
                  <a:txBody>
                    <a:bodyPr/>
                    <a:lstStyle/>
                    <a:p>
                      <a:pPr algn="ctr"/>
                      <a:r>
                        <a:rPr lang="en-GB" noProof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PM10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Averaging Period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Limit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247">
                <a:tc vMerge="1">
                  <a:txBody>
                    <a:bodyPr/>
                    <a:lstStyle/>
                    <a:p>
                      <a:endParaRPr lang="it-IT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One 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noProof="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50 </a:t>
                      </a:r>
                      <a:r>
                        <a:rPr lang="en-GB" sz="1800" kern="1200" noProof="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μg</a:t>
                      </a:r>
                      <a:r>
                        <a:rPr lang="en-GB" sz="1800" kern="1200" noProof="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/m</a:t>
                      </a:r>
                      <a:r>
                        <a:rPr lang="en-GB" sz="1800" kern="1200" baseline="30000" noProof="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r>
                        <a:rPr lang="en-GB" sz="1800" kern="1200" noProof="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, </a:t>
                      </a:r>
                      <a:r>
                        <a:rPr lang="en-GB" sz="1800" kern="1200" noProof="0" dirty="0">
                          <a:solidFill>
                            <a:srgbClr val="C00000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not to be exceeded more than 35 times a calendar year</a:t>
                      </a:r>
                      <a:endParaRPr lang="en-GB" noProof="0" dirty="0">
                        <a:solidFill>
                          <a:srgbClr val="C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ttangolo 8"/>
          <p:cNvSpPr/>
          <p:nvPr/>
        </p:nvSpPr>
        <p:spPr>
          <a:xfrm>
            <a:off x="369154" y="3361090"/>
            <a:ext cx="40650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/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Article 20 – CONTRIBUTIONS FROM NATURAL SOURCES*</a:t>
            </a:r>
          </a:p>
          <a:p>
            <a:pPr marL="180975" indent="-180975"/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Paragraph 2</a:t>
            </a:r>
          </a:p>
        </p:txBody>
      </p:sp>
      <p:sp>
        <p:nvSpPr>
          <p:cNvPr id="10" name="Rettangolo 9"/>
          <p:cNvSpPr/>
          <p:nvPr/>
        </p:nvSpPr>
        <p:spPr>
          <a:xfrm>
            <a:off x="618731" y="5753068"/>
            <a:ext cx="10728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Times New Roman" pitchFamily="18" charset="0"/>
                <a:cs typeface="Times New Roman" pitchFamily="18" charset="0"/>
                <a:hlinkClick r:id="rId2" action="ppaction://hlinkfile"/>
              </a:rPr>
              <a:t>* Article 2 – Paragraph: 15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Contributions from natural sources</a:t>
            </a:r>
            <a:r>
              <a:rPr lang="en-GB" sz="1400" dirty="0">
                <a:latin typeface="Times New Roman" pitchFamily="18" charset="0"/>
                <a:cs typeface="Times New Roman" pitchFamily="18" charset="0"/>
              </a:rPr>
              <a:t>’ shall mean emissions of pollutants not caused directly or indirectly by human activities, including natural events such as volcanic eruptions, seismic activities, geothermal activities, wild-land fires, high-wind events, sea sprays or </a:t>
            </a:r>
            <a:r>
              <a:rPr lang="en-GB" sz="1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atmospheric re-suspension or transport of natural particles from dry regions</a:t>
            </a:r>
            <a:endParaRPr lang="en-GB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7582036" y="2698595"/>
            <a:ext cx="4609964" cy="369332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Local authority actions (e.g. traffic restrictions)</a:t>
            </a:r>
          </a:p>
        </p:txBody>
      </p:sp>
      <p:sp>
        <p:nvSpPr>
          <p:cNvPr id="5" name="Freccia circolare a destra 4"/>
          <p:cNvSpPr/>
          <p:nvPr/>
        </p:nvSpPr>
        <p:spPr>
          <a:xfrm>
            <a:off x="6752303" y="2220034"/>
            <a:ext cx="668867" cy="730954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74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3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Oggetto 4"/>
          <p:cNvPicPr preferRelativeResize="0">
            <a:picLocks noChangeArrowheads="1"/>
          </p:cNvPicPr>
          <p:nvPr/>
        </p:nvPicPr>
        <p:blipFill>
          <a:blip r:embed="rId2" cstate="print"/>
          <a:srcRect l="-72" t="10406" r="2962" b="403"/>
          <a:stretch>
            <a:fillRect/>
          </a:stretch>
        </p:blipFill>
        <p:spPr bwMode="auto">
          <a:xfrm>
            <a:off x="383118" y="1587500"/>
            <a:ext cx="5471583" cy="29845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46083" name="Text Box 5"/>
          <p:cNvSpPr txBox="1">
            <a:spLocks noChangeArrowheads="1"/>
          </p:cNvSpPr>
          <p:nvPr/>
        </p:nvSpPr>
        <p:spPr bwMode="auto">
          <a:xfrm>
            <a:off x="423333" y="1216025"/>
            <a:ext cx="563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  <a:t>RST-DUST 22/05/2008 at 11:30 UTC</a:t>
            </a:r>
          </a:p>
        </p:txBody>
      </p:sp>
      <p:grpSp>
        <p:nvGrpSpPr>
          <p:cNvPr id="2" name="Gruppo 27"/>
          <p:cNvGrpSpPr>
            <a:grpSpLocks/>
          </p:cNvGrpSpPr>
          <p:nvPr/>
        </p:nvGrpSpPr>
        <p:grpSpPr bwMode="auto">
          <a:xfrm>
            <a:off x="5977467" y="3740151"/>
            <a:ext cx="5638800" cy="2608263"/>
            <a:chOff x="4427680" y="3697258"/>
            <a:chExt cx="4322344" cy="283689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4427680" y="3697258"/>
              <a:ext cx="4322344" cy="2836891"/>
              <a:chOff x="2735" y="6589"/>
              <a:chExt cx="7771" cy="3989"/>
            </a:xfrm>
          </p:grpSpPr>
          <p:pic>
            <p:nvPicPr>
              <p:cNvPr id="46104" name="Oggetto 2"/>
              <p:cNvPicPr>
                <a:picLocks noChangeArrowheads="1"/>
              </p:cNvPicPr>
              <p:nvPr/>
            </p:nvPicPr>
            <p:blipFill>
              <a:blip r:embed="rId3" cstate="print"/>
              <a:srcRect b="-429"/>
              <a:stretch>
                <a:fillRect/>
              </a:stretch>
            </p:blipFill>
            <p:spPr bwMode="auto">
              <a:xfrm>
                <a:off x="2735" y="6589"/>
                <a:ext cx="7771" cy="3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6105" name="Oval 6"/>
              <p:cNvSpPr>
                <a:spLocks noChangeArrowheads="1"/>
              </p:cNvSpPr>
              <p:nvPr/>
            </p:nvSpPr>
            <p:spPr bwMode="auto">
              <a:xfrm>
                <a:off x="3889" y="9190"/>
                <a:ext cx="1635" cy="514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" name="Connettore 1 25"/>
            <p:cNvCxnSpPr/>
            <p:nvPr/>
          </p:nvCxnSpPr>
          <p:spPr>
            <a:xfrm>
              <a:off x="4708373" y="5539597"/>
              <a:ext cx="3697680" cy="690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085" name="Rectangle 9"/>
          <p:cNvSpPr>
            <a:spLocks noChangeArrowheads="1"/>
          </p:cNvSpPr>
          <p:nvPr/>
        </p:nvSpPr>
        <p:spPr bwMode="auto">
          <a:xfrm>
            <a:off x="-84667" y="42655"/>
            <a:ext cx="12192001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en-US" sz="3000" b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Assessment of RST</a:t>
            </a:r>
            <a:r>
              <a:rPr lang="en-US" sz="3000" b="1" baseline="-25000" dirty="0">
                <a:latin typeface="Times New Roman" pitchFamily="18" charset="0"/>
                <a:cs typeface="Times New Roman" pitchFamily="18" charset="0"/>
              </a:rPr>
              <a:t>DUST</a:t>
            </a: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 products by means of CALIOP (Cloud-Aerosol Lidar with Orthogonal Polarization) data</a:t>
            </a:r>
          </a:p>
        </p:txBody>
      </p:sp>
      <p:sp>
        <p:nvSpPr>
          <p:cNvPr id="46086" name="Rettangolo 21"/>
          <p:cNvSpPr>
            <a:spLocks noChangeArrowheads="1"/>
          </p:cNvSpPr>
          <p:nvPr/>
        </p:nvSpPr>
        <p:spPr bwMode="auto">
          <a:xfrm>
            <a:off x="4068233" y="6338889"/>
            <a:ext cx="897466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t-IT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http://www-calipso.larc.nasa.gov/products/lidar/browse_images/production/</a:t>
            </a:r>
          </a:p>
        </p:txBody>
      </p:sp>
      <p:grpSp>
        <p:nvGrpSpPr>
          <p:cNvPr id="4" name="Gruppo 33"/>
          <p:cNvGrpSpPr>
            <a:grpSpLocks/>
          </p:cNvGrpSpPr>
          <p:nvPr/>
        </p:nvGrpSpPr>
        <p:grpSpPr bwMode="auto">
          <a:xfrm>
            <a:off x="6011334" y="1123950"/>
            <a:ext cx="5583767" cy="2571750"/>
            <a:chOff x="4479925" y="889000"/>
            <a:chExt cx="4300538" cy="2797175"/>
          </a:xfrm>
        </p:grpSpPr>
        <p:grpSp>
          <p:nvGrpSpPr>
            <p:cNvPr id="5" name="Group 9"/>
            <p:cNvGrpSpPr>
              <a:grpSpLocks/>
            </p:cNvGrpSpPr>
            <p:nvPr/>
          </p:nvGrpSpPr>
          <p:grpSpPr bwMode="auto">
            <a:xfrm>
              <a:off x="4479925" y="889000"/>
              <a:ext cx="4300538" cy="2797175"/>
              <a:chOff x="2631" y="2154"/>
              <a:chExt cx="7727" cy="3991"/>
            </a:xfrm>
          </p:grpSpPr>
          <p:pic>
            <p:nvPicPr>
              <p:cNvPr id="46097" name="Oggetto 4"/>
              <p:cNvPicPr preferRelativeResize="0">
                <a:picLocks noChangeArrowheads="1"/>
              </p:cNvPicPr>
              <p:nvPr/>
            </p:nvPicPr>
            <p:blipFill>
              <a:blip r:embed="rId4" cstate="print"/>
              <a:srcRect l="-72" t="-302" r="2962" b="403"/>
              <a:stretch>
                <a:fillRect/>
              </a:stretch>
            </p:blipFill>
            <p:spPr bwMode="auto">
              <a:xfrm>
                <a:off x="3251" y="2458"/>
                <a:ext cx="2273" cy="1652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</p:pic>
          <p:sp>
            <p:nvSpPr>
              <p:cNvPr id="46098" name="Line 11"/>
              <p:cNvSpPr>
                <a:spLocks noChangeShapeType="1"/>
              </p:cNvSpPr>
              <p:nvPr/>
            </p:nvSpPr>
            <p:spPr bwMode="auto">
              <a:xfrm>
                <a:off x="4037" y="5745"/>
                <a:ext cx="1755" cy="0"/>
              </a:xfrm>
              <a:prstGeom prst="line">
                <a:avLst/>
              </a:prstGeom>
              <a:noFill/>
              <a:ln w="2857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it-IT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Group 12"/>
              <p:cNvGrpSpPr>
                <a:grpSpLocks/>
              </p:cNvGrpSpPr>
              <p:nvPr/>
            </p:nvGrpSpPr>
            <p:grpSpPr bwMode="auto">
              <a:xfrm>
                <a:off x="2631" y="2154"/>
                <a:ext cx="7727" cy="3991"/>
                <a:chOff x="2631" y="2154"/>
                <a:chExt cx="7727" cy="3991"/>
              </a:xfrm>
            </p:grpSpPr>
            <p:pic>
              <p:nvPicPr>
                <p:cNvPr id="46100" name="Picture 13"/>
                <p:cNvPicPr preferRelativeResize="0">
                  <a:picLocks noChangeArrowheads="1"/>
                </p:cNvPicPr>
                <p:nvPr/>
              </p:nvPicPr>
              <p:blipFill>
                <a:blip r:embed="rId5" cstate="print"/>
                <a:srcRect l="7440" t="23253" r="10660" b="24843"/>
                <a:stretch>
                  <a:fillRect/>
                </a:stretch>
              </p:blipFill>
              <p:spPr bwMode="auto">
                <a:xfrm>
                  <a:off x="2631" y="2154"/>
                  <a:ext cx="7727" cy="3991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</p:pic>
            <p:sp>
              <p:nvSpPr>
                <p:cNvPr id="46101" name="Oval 14"/>
                <p:cNvSpPr>
                  <a:spLocks noChangeArrowheads="1"/>
                </p:cNvSpPr>
                <p:nvPr/>
              </p:nvSpPr>
              <p:spPr bwMode="auto">
                <a:xfrm>
                  <a:off x="4217" y="5118"/>
                  <a:ext cx="1635" cy="459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it-IT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3" name="Rettangolo 32"/>
            <p:cNvSpPr/>
            <p:nvPr/>
          </p:nvSpPr>
          <p:spPr>
            <a:xfrm>
              <a:off x="6074287" y="914900"/>
              <a:ext cx="1613924" cy="136405"/>
            </a:xfrm>
            <a:prstGeom prst="rect">
              <a:avLst/>
            </a:prstGeom>
            <a:solidFill>
              <a:srgbClr val="FFFF00">
                <a:alpha val="14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t-IT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uppo 34"/>
          <p:cNvGrpSpPr>
            <a:grpSpLocks/>
          </p:cNvGrpSpPr>
          <p:nvPr/>
        </p:nvGrpSpPr>
        <p:grpSpPr bwMode="auto">
          <a:xfrm>
            <a:off x="785284" y="4705354"/>
            <a:ext cx="2732627" cy="724972"/>
            <a:chOff x="154686" y="4370728"/>
            <a:chExt cx="2048346" cy="725396"/>
          </a:xfrm>
        </p:grpSpPr>
        <p:grpSp>
          <p:nvGrpSpPr>
            <p:cNvPr id="8" name="Gruppo 66"/>
            <p:cNvGrpSpPr>
              <a:grpSpLocks/>
            </p:cNvGrpSpPr>
            <p:nvPr/>
          </p:nvGrpSpPr>
          <p:grpSpPr bwMode="auto">
            <a:xfrm>
              <a:off x="574251" y="4370728"/>
              <a:ext cx="1628781" cy="725396"/>
              <a:chOff x="403360" y="4125530"/>
              <a:chExt cx="1286860" cy="864244"/>
            </a:xfrm>
          </p:grpSpPr>
          <p:sp>
            <p:nvSpPr>
              <p:cNvPr id="46093" name="AutoShape 25"/>
              <p:cNvSpPr>
                <a:spLocks/>
              </p:cNvSpPr>
              <p:nvPr/>
            </p:nvSpPr>
            <p:spPr bwMode="auto">
              <a:xfrm>
                <a:off x="441859" y="4125530"/>
                <a:ext cx="98095" cy="864244"/>
              </a:xfrm>
              <a:prstGeom prst="rightBrace">
                <a:avLst>
                  <a:gd name="adj1" fmla="val 62528"/>
                  <a:gd name="adj2" fmla="val 50000"/>
                </a:avLst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094" name="Text Box 24"/>
              <p:cNvSpPr txBox="1">
                <a:spLocks noChangeArrowheads="1"/>
              </p:cNvSpPr>
              <p:nvPr/>
            </p:nvSpPr>
            <p:spPr bwMode="auto">
              <a:xfrm>
                <a:off x="403360" y="4256690"/>
                <a:ext cx="1286860" cy="550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of dust presence in the atmosphere</a:t>
                </a:r>
                <a:r>
                  <a:rPr lang="it-IT" sz="12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2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7" name="Connettore 2 36"/>
            <p:cNvCxnSpPr/>
            <p:nvPr/>
          </p:nvCxnSpPr>
          <p:spPr>
            <a:xfrm rot="16200000" flipV="1">
              <a:off x="215411" y="4720977"/>
              <a:ext cx="636960" cy="31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6091" name="Rectangle 181"/>
            <p:cNvSpPr>
              <a:spLocks noChangeArrowheads="1"/>
            </p:cNvSpPr>
            <p:nvPr/>
          </p:nvSpPr>
          <p:spPr bwMode="auto">
            <a:xfrm>
              <a:off x="154686" y="4764862"/>
              <a:ext cx="246757" cy="253186"/>
            </a:xfrm>
            <a:prstGeom prst="rect">
              <a:avLst/>
            </a:prstGeom>
            <a:solidFill>
              <a:srgbClr val="FF87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t-IT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92" name="Rectangle 182"/>
            <p:cNvSpPr>
              <a:spLocks noChangeArrowheads="1"/>
            </p:cNvSpPr>
            <p:nvPr/>
          </p:nvSpPr>
          <p:spPr bwMode="auto">
            <a:xfrm>
              <a:off x="156274" y="4464399"/>
              <a:ext cx="241274" cy="250548"/>
            </a:xfrm>
            <a:prstGeom prst="rect">
              <a:avLst/>
            </a:prstGeom>
            <a:solidFill>
              <a:srgbClr val="AB45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it-IT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59882" y="2352005"/>
            <a:ext cx="11755966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the RST</a:t>
            </a:r>
            <a:r>
              <a:rPr lang="en-GB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DUST </a:t>
            </a:r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products and PM</a:t>
            </a:r>
            <a:r>
              <a:rPr lang="en-GB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ground measurements</a:t>
            </a:r>
          </a:p>
        </p:txBody>
      </p:sp>
    </p:spTree>
    <p:extLst>
      <p:ext uri="{BB962C8B-B14F-4D97-AF65-F5344CB8AC3E}">
        <p14:creationId xmlns:p14="http://schemas.microsoft.com/office/powerpoint/2010/main" val="3273454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magine correla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043" y="1340128"/>
            <a:ext cx="4629838" cy="4629840"/>
          </a:xfrm>
          <a:prstGeom prst="rect">
            <a:avLst/>
          </a:prstGeom>
          <a:noFill/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20651" y="109538"/>
            <a:ext cx="11736916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en-US" sz="4400" b="1" dirty="0">
                <a:solidFill>
                  <a:srgbClr val="6633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Satellite and ground data used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54" y="2595565"/>
            <a:ext cx="5043311" cy="387577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9" name="Rettangolo 8"/>
          <p:cNvSpPr/>
          <p:nvPr/>
        </p:nvSpPr>
        <p:spPr>
          <a:xfrm>
            <a:off x="5781217" y="955100"/>
            <a:ext cx="57498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b="1" dirty="0">
                <a:latin typeface="Times New Roman" pitchFamily="18" charset="0"/>
                <a:cs typeface="Times New Roman" pitchFamily="18" charset="0"/>
              </a:rPr>
              <a:t>PM</a:t>
            </a:r>
            <a:r>
              <a:rPr lang="it-IT" sz="2400" b="1" baseline="-25000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it-IT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concentrations</a:t>
            </a:r>
            <a:r>
              <a:rPr lang="it-IT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400" dirty="0">
                <a:latin typeface="Times New Roman" pitchFamily="18" charset="0"/>
                <a:cs typeface="Times New Roman" pitchFamily="18" charset="0"/>
              </a:rPr>
              <a:t>from ARPAB (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Regional Environment Protection Agency of Basilicata) air quality monitoring ground stations</a:t>
            </a:r>
            <a:endParaRPr lang="it-IT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1060974" y="6063353"/>
            <a:ext cx="2664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latin typeface="Times New Roman" pitchFamily="18" charset="0"/>
                <a:cs typeface="Times New Roman" pitchFamily="18" charset="0"/>
              </a:rPr>
              <a:t>MSG-SEVIRI </a:t>
            </a:r>
            <a:endParaRPr lang="en-GB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767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60279" y="2261094"/>
            <a:ext cx="115999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800" b="1" dirty="0" err="1">
                <a:latin typeface="Times New Roman" pitchFamily="18" charset="0"/>
                <a:cs typeface="Times New Roman" pitchFamily="18" charset="0"/>
              </a:rPr>
              <a:t>Bihourly</a:t>
            </a:r>
            <a:r>
              <a:rPr lang="it-IT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800" b="1" dirty="0" err="1">
                <a:latin typeface="Times New Roman" pitchFamily="18" charset="0"/>
                <a:cs typeface="Times New Roman" pitchFamily="18" charset="0"/>
              </a:rPr>
              <a:t>measurement</a:t>
            </a:r>
            <a:r>
              <a:rPr lang="it-IT" sz="2800" dirty="0">
                <a:latin typeface="Times New Roman" pitchFamily="18" charset="0"/>
                <a:cs typeface="Times New Roman" pitchFamily="18" charset="0"/>
              </a:rPr>
              <a:t>: air </a:t>
            </a:r>
            <a:r>
              <a:rPr lang="it-IT" sz="2800" dirty="0" err="1">
                <a:latin typeface="Times New Roman" pitchFamily="18" charset="0"/>
                <a:cs typeface="Times New Roman" pitchFamily="18" charset="0"/>
              </a:rPr>
              <a:t>monitoring</a:t>
            </a:r>
            <a:r>
              <a:rPr lang="it-IT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800" dirty="0" err="1">
                <a:latin typeface="Times New Roman" pitchFamily="18" charset="0"/>
                <a:cs typeface="Times New Roman" pitchFamily="18" charset="0"/>
              </a:rPr>
              <a:t>stations</a:t>
            </a:r>
            <a:r>
              <a:rPr lang="it-IT" sz="2800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it-IT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Rossellino</a:t>
            </a:r>
            <a:r>
              <a:rPr lang="it-IT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it-IT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V. Unicef</a:t>
            </a:r>
            <a:r>
              <a:rPr lang="it-IT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it-IT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V. Firenze</a:t>
            </a:r>
            <a:r>
              <a:rPr lang="it-IT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it-IT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Melfi</a:t>
            </a:r>
            <a:r>
              <a:rPr lang="it-IT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it-IT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S. Nicola-Melfi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2800" b="1" dirty="0" err="1">
                <a:latin typeface="Times New Roman" pitchFamily="18" charset="0"/>
                <a:cs typeface="Times New Roman" pitchFamily="18" charset="0"/>
              </a:rPr>
              <a:t>Daily</a:t>
            </a:r>
            <a:r>
              <a:rPr lang="it-IT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2800" b="1" dirty="0" err="1">
                <a:latin typeface="Times New Roman" pitchFamily="18" charset="0"/>
                <a:cs typeface="Times New Roman" pitchFamily="18" charset="0"/>
              </a:rPr>
              <a:t>measurement</a:t>
            </a:r>
            <a:r>
              <a:rPr lang="it-IT" sz="28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it-IT" sz="2800" dirty="0">
                <a:latin typeface="Times New Roman" pitchFamily="18" charset="0"/>
                <a:cs typeface="Times New Roman" pitchFamily="18" charset="0"/>
              </a:rPr>
              <a:t>air monitoring station in </a:t>
            </a:r>
            <a:r>
              <a:rPr lang="it-IT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Viggiano</a:t>
            </a: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120650" y="7939"/>
            <a:ext cx="12071349" cy="79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Time series of ARPAB ground PM</a:t>
            </a:r>
            <a:r>
              <a:rPr lang="en-US" sz="4400" b="1" baseline="-25000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 concentrations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sz="4400" b="1" baseline="-25000" dirty="0">
                <a:latin typeface="Times New Roman" pitchFamily="18" charset="0"/>
                <a:cs typeface="Times New Roman" pitchFamily="18" charset="0"/>
              </a:rPr>
              <a:t>May 2006-2012</a:t>
            </a:r>
          </a:p>
        </p:txBody>
      </p:sp>
      <p:grpSp>
        <p:nvGrpSpPr>
          <p:cNvPr id="45" name="Gruppo 44"/>
          <p:cNvGrpSpPr/>
          <p:nvPr/>
        </p:nvGrpSpPr>
        <p:grpSpPr>
          <a:xfrm>
            <a:off x="235348" y="3914364"/>
            <a:ext cx="11825351" cy="2943636"/>
            <a:chOff x="283336" y="3037307"/>
            <a:chExt cx="11825351" cy="2943636"/>
          </a:xfrm>
        </p:grpSpPr>
        <p:pic>
          <p:nvPicPr>
            <p:cNvPr id="46" name="Immagin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336" y="3037307"/>
              <a:ext cx="11825351" cy="2943636"/>
            </a:xfrm>
            <a:prstGeom prst="rect">
              <a:avLst/>
            </a:prstGeom>
          </p:spPr>
        </p:pic>
        <p:sp>
          <p:nvSpPr>
            <p:cNvPr id="47" name="CasellaDiTesto 46"/>
            <p:cNvSpPr txBox="1"/>
            <p:nvPr/>
          </p:nvSpPr>
          <p:spPr>
            <a:xfrm>
              <a:off x="4629150" y="3096256"/>
              <a:ext cx="31908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latin typeface="Times New Roman" pitchFamily="18" charset="0"/>
                  <a:cs typeface="Times New Roman" pitchFamily="18" charset="0"/>
                </a:rPr>
                <a:t>May</a:t>
              </a:r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 2006 – PM</a:t>
              </a:r>
              <a:r>
                <a:rPr lang="it-IT" baseline="-25000" dirty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2" name="Gruppo 41"/>
          <p:cNvGrpSpPr/>
          <p:nvPr/>
        </p:nvGrpSpPr>
        <p:grpSpPr>
          <a:xfrm>
            <a:off x="235348" y="3923891"/>
            <a:ext cx="11825351" cy="2924583"/>
            <a:chOff x="299936" y="2994636"/>
            <a:chExt cx="11825351" cy="2924583"/>
          </a:xfrm>
        </p:grpSpPr>
        <p:pic>
          <p:nvPicPr>
            <p:cNvPr id="43" name="Immagine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36" y="2994636"/>
              <a:ext cx="11825351" cy="2924583"/>
            </a:xfrm>
            <a:prstGeom prst="rect">
              <a:avLst/>
            </a:prstGeom>
          </p:spPr>
        </p:pic>
        <p:sp>
          <p:nvSpPr>
            <p:cNvPr id="44" name="CasellaDiTesto 43"/>
            <p:cNvSpPr txBox="1"/>
            <p:nvPr/>
          </p:nvSpPr>
          <p:spPr>
            <a:xfrm>
              <a:off x="4572000" y="3075518"/>
              <a:ext cx="31908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latin typeface="Times New Roman" pitchFamily="18" charset="0"/>
                  <a:cs typeface="Times New Roman" pitchFamily="18" charset="0"/>
                </a:rPr>
                <a:t>May</a:t>
              </a:r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 2007 – PM</a:t>
              </a:r>
              <a:r>
                <a:rPr lang="it-IT" baseline="-25000" dirty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9" name="Gruppo 38"/>
          <p:cNvGrpSpPr/>
          <p:nvPr/>
        </p:nvGrpSpPr>
        <p:grpSpPr>
          <a:xfrm>
            <a:off x="241699" y="3933417"/>
            <a:ext cx="11812648" cy="2905530"/>
            <a:chOff x="135487" y="3527159"/>
            <a:chExt cx="11812648" cy="2905530"/>
          </a:xfrm>
        </p:grpSpPr>
        <p:pic>
          <p:nvPicPr>
            <p:cNvPr id="40" name="Immagine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87" y="3527159"/>
              <a:ext cx="11812648" cy="2905530"/>
            </a:xfrm>
            <a:prstGeom prst="rect">
              <a:avLst/>
            </a:prstGeom>
          </p:spPr>
        </p:pic>
        <p:sp>
          <p:nvSpPr>
            <p:cNvPr id="41" name="CasellaDiTesto 40"/>
            <p:cNvSpPr txBox="1"/>
            <p:nvPr/>
          </p:nvSpPr>
          <p:spPr>
            <a:xfrm>
              <a:off x="4522975" y="3568140"/>
              <a:ext cx="31908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latin typeface="Times New Roman" pitchFamily="18" charset="0"/>
                  <a:cs typeface="Times New Roman" pitchFamily="18" charset="0"/>
                </a:rPr>
                <a:t>May</a:t>
              </a:r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 2008 – PM</a:t>
              </a:r>
              <a:r>
                <a:rPr lang="it-IT" baseline="-25000" dirty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6" name="Gruppo 35"/>
          <p:cNvGrpSpPr/>
          <p:nvPr/>
        </p:nvGrpSpPr>
        <p:grpSpPr>
          <a:xfrm>
            <a:off x="241699" y="3942943"/>
            <a:ext cx="11812648" cy="2886478"/>
            <a:chOff x="235041" y="3129157"/>
            <a:chExt cx="11812648" cy="2886478"/>
          </a:xfrm>
        </p:grpSpPr>
        <p:pic>
          <p:nvPicPr>
            <p:cNvPr id="37" name="Immagin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41" y="3129157"/>
              <a:ext cx="11812648" cy="2886478"/>
            </a:xfrm>
            <a:prstGeom prst="rect">
              <a:avLst/>
            </a:prstGeom>
          </p:spPr>
        </p:pic>
        <p:sp>
          <p:nvSpPr>
            <p:cNvPr id="38" name="CasellaDiTesto 37"/>
            <p:cNvSpPr txBox="1"/>
            <p:nvPr/>
          </p:nvSpPr>
          <p:spPr>
            <a:xfrm>
              <a:off x="4629150" y="3239924"/>
              <a:ext cx="31908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latin typeface="Times New Roman" pitchFamily="18" charset="0"/>
                  <a:cs typeface="Times New Roman" pitchFamily="18" charset="0"/>
                </a:rPr>
                <a:t>May</a:t>
              </a:r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 2009 – PM</a:t>
              </a:r>
              <a:r>
                <a:rPr lang="it-IT" baseline="-25000" dirty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3" name="Gruppo 32"/>
          <p:cNvGrpSpPr/>
          <p:nvPr/>
        </p:nvGrpSpPr>
        <p:grpSpPr>
          <a:xfrm>
            <a:off x="235348" y="3919128"/>
            <a:ext cx="11825351" cy="2934109"/>
            <a:chOff x="205008" y="3602455"/>
            <a:chExt cx="11825351" cy="2934109"/>
          </a:xfrm>
        </p:grpSpPr>
        <p:pic>
          <p:nvPicPr>
            <p:cNvPr id="34" name="Immagin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008" y="3602455"/>
              <a:ext cx="11825351" cy="2934109"/>
            </a:xfrm>
            <a:prstGeom prst="rect">
              <a:avLst/>
            </a:prstGeom>
          </p:spPr>
        </p:pic>
        <p:sp>
          <p:nvSpPr>
            <p:cNvPr id="35" name="CasellaDiTesto 34"/>
            <p:cNvSpPr txBox="1"/>
            <p:nvPr/>
          </p:nvSpPr>
          <p:spPr>
            <a:xfrm>
              <a:off x="4248150" y="3670700"/>
              <a:ext cx="31908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latin typeface="Times New Roman" pitchFamily="18" charset="0"/>
                  <a:cs typeface="Times New Roman" pitchFamily="18" charset="0"/>
                </a:rPr>
                <a:t>May</a:t>
              </a:r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 2010 – PM</a:t>
              </a:r>
              <a:r>
                <a:rPr lang="it-IT" baseline="-25000" dirty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0" name="Gruppo 29"/>
          <p:cNvGrpSpPr/>
          <p:nvPr/>
        </p:nvGrpSpPr>
        <p:grpSpPr>
          <a:xfrm>
            <a:off x="241699" y="3928654"/>
            <a:ext cx="11812648" cy="2915057"/>
            <a:chOff x="442088" y="3260320"/>
            <a:chExt cx="11812648" cy="2915057"/>
          </a:xfrm>
        </p:grpSpPr>
        <p:pic>
          <p:nvPicPr>
            <p:cNvPr id="31" name="Immagin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88" y="3260320"/>
              <a:ext cx="11812648" cy="2915057"/>
            </a:xfrm>
            <a:prstGeom prst="rect">
              <a:avLst/>
            </a:prstGeom>
          </p:spPr>
        </p:pic>
        <p:sp>
          <p:nvSpPr>
            <p:cNvPr id="32" name="CasellaDiTesto 31"/>
            <p:cNvSpPr txBox="1"/>
            <p:nvPr/>
          </p:nvSpPr>
          <p:spPr>
            <a:xfrm>
              <a:off x="4752975" y="3315331"/>
              <a:ext cx="31908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latin typeface="Times New Roman" pitchFamily="18" charset="0"/>
                  <a:cs typeface="Times New Roman" pitchFamily="18" charset="0"/>
                </a:rPr>
                <a:t>May</a:t>
              </a:r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 2011 – PM</a:t>
              </a:r>
              <a:r>
                <a:rPr lang="it-IT" baseline="-25000" dirty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254401" y="3938180"/>
            <a:ext cx="11787245" cy="2896004"/>
            <a:chOff x="266628" y="3043953"/>
            <a:chExt cx="11787245" cy="2896004"/>
          </a:xfrm>
        </p:grpSpPr>
        <p:pic>
          <p:nvPicPr>
            <p:cNvPr id="20" name="Immagin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28" y="3043953"/>
              <a:ext cx="11787245" cy="2896004"/>
            </a:xfrm>
            <a:prstGeom prst="rect">
              <a:avLst/>
            </a:prstGeom>
          </p:spPr>
        </p:pic>
        <p:sp>
          <p:nvSpPr>
            <p:cNvPr id="2" name="CasellaDiTesto 1"/>
            <p:cNvSpPr txBox="1"/>
            <p:nvPr/>
          </p:nvSpPr>
          <p:spPr>
            <a:xfrm>
              <a:off x="4600575" y="3096256"/>
              <a:ext cx="31908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latin typeface="Times New Roman" pitchFamily="18" charset="0"/>
                  <a:cs typeface="Times New Roman" pitchFamily="18" charset="0"/>
                </a:rPr>
                <a:t>May</a:t>
              </a:r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 2012 – PM</a:t>
              </a:r>
              <a:r>
                <a:rPr lang="it-IT" baseline="-25000" dirty="0">
                  <a:latin typeface="Times New Roman" pitchFamily="18" charset="0"/>
                  <a:cs typeface="Times New Roman" pitchFamily="18" charset="0"/>
                </a:rPr>
                <a:t>10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57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220629" y="0"/>
            <a:ext cx="115836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it-IT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exceedances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2006, 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2008)</a:t>
            </a:r>
            <a:endParaRPr lang="it-IT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el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265170"/>
              </p:ext>
            </p:extLst>
          </p:nvPr>
        </p:nvGraphicFramePr>
        <p:xfrm>
          <a:off x="2249715" y="3696458"/>
          <a:ext cx="7109380" cy="2725801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27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241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Exceedance</a:t>
                      </a:r>
                      <a:r>
                        <a:rPr lang="it-IT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t-IT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Monitoring</a:t>
                      </a:r>
                      <a:r>
                        <a:rPr lang="it-IT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station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PM</a:t>
                      </a:r>
                      <a:r>
                        <a:rPr lang="it-IT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concentrations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[</a:t>
                      </a:r>
                      <a:r>
                        <a:rPr lang="en-GB" sz="1800" kern="1200" noProof="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μg</a:t>
                      </a:r>
                      <a:r>
                        <a:rPr lang="en-GB" sz="1800" kern="1200" noProof="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/m</a:t>
                      </a:r>
                      <a:r>
                        <a:rPr lang="en-GB" sz="1800" kern="1200" baseline="30000" noProof="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Rossellino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51,326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 Unicef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74,052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Rossellino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63,008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 Unicef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67,684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2008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 Firenze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55,516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2008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Rossellino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55,082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Rettangolo 15"/>
          <p:cNvSpPr/>
          <p:nvPr/>
        </p:nvSpPr>
        <p:spPr>
          <a:xfrm>
            <a:off x="4040617" y="6488668"/>
            <a:ext cx="394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it-IT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50 </a:t>
            </a:r>
            <a:r>
              <a:rPr lang="en-GB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μg</a:t>
            </a:r>
            <a:r>
              <a:rPr lang="en-GB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/m</a:t>
            </a:r>
            <a:r>
              <a:rPr lang="en-GB" baseline="30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(Dir 2008/50/CE)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1300770" y="759320"/>
            <a:ext cx="9052801" cy="2844574"/>
            <a:chOff x="1300770" y="759320"/>
            <a:chExt cx="9052801" cy="2844574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0770" y="759320"/>
              <a:ext cx="9052801" cy="2844574"/>
            </a:xfrm>
            <a:prstGeom prst="rect">
              <a:avLst/>
            </a:prstGeom>
          </p:spPr>
        </p:pic>
        <p:sp>
          <p:nvSpPr>
            <p:cNvPr id="2" name="CasellaDiTesto 1"/>
            <p:cNvSpPr txBox="1"/>
            <p:nvPr/>
          </p:nvSpPr>
          <p:spPr>
            <a:xfrm>
              <a:off x="8175279" y="3157941"/>
              <a:ext cx="14205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Regulatory limit (*)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69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2693" y="2276535"/>
            <a:ext cx="4384065" cy="3465635"/>
          </a:xfrm>
          <a:prstGeom prst="rect">
            <a:avLst/>
          </a:prstGeom>
          <a:ln w="28575">
            <a:noFill/>
          </a:ln>
        </p:spPr>
      </p:pic>
      <p:sp>
        <p:nvSpPr>
          <p:cNvPr id="4" name="Rettangolo 3"/>
          <p:cNvSpPr/>
          <p:nvPr/>
        </p:nvSpPr>
        <p:spPr>
          <a:xfrm>
            <a:off x="220628" y="0"/>
            <a:ext cx="119713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Quantifying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PM</a:t>
            </a:r>
            <a:r>
              <a:rPr lang="it-IT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(EC, 2011)</a:t>
            </a:r>
          </a:p>
        </p:txBody>
      </p:sp>
      <p:sp>
        <p:nvSpPr>
          <p:cNvPr id="6" name="Rettangolo 5"/>
          <p:cNvSpPr/>
          <p:nvPr/>
        </p:nvSpPr>
        <p:spPr>
          <a:xfrm>
            <a:off x="728627" y="769441"/>
            <a:ext cx="10955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>
                <a:latin typeface="Times New Roman" panose="02020603050405020304" pitchFamily="18" charset="0"/>
              </a:rPr>
              <a:t>Methodology for the determination of re-suspended and transported Saharan dust</a:t>
            </a:r>
            <a:endParaRPr lang="en-GB" sz="2400" dirty="0"/>
          </a:p>
        </p:txBody>
      </p:sp>
      <p:sp>
        <p:nvSpPr>
          <p:cNvPr id="7" name="Rettangolo 6"/>
          <p:cNvSpPr/>
          <p:nvPr/>
        </p:nvSpPr>
        <p:spPr>
          <a:xfrm>
            <a:off x="-83529" y="6296743"/>
            <a:ext cx="12192000" cy="478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400"/>
              </a:lnSpc>
            </a:pPr>
            <a:r>
              <a:rPr lang="it-IT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 (2011) </a:t>
            </a:r>
            <a:r>
              <a:rPr lang="en-GB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COMMISSION STAFF WORKING PAPER establishing guidelines for demonstration and subtraction of exceedances attributable to natural sources under the Directive 2008/50/EC on ambient air quality and cleaner air for Europe 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-11604" y="1355044"/>
            <a:ext cx="122036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latin typeface="Times New Roman" panose="02020603050405020304" pitchFamily="18" charset="0"/>
              </a:rPr>
              <a:t>1. Identifying Saharan dust outbreak episodes </a:t>
            </a:r>
            <a:r>
              <a:rPr lang="en-GB" sz="2400" dirty="0">
                <a:latin typeface="Times New Roman" panose="02020603050405020304" pitchFamily="18" charset="0"/>
              </a:rPr>
              <a:t>(EC, 2011, suggests consultation of products such as dust-forecast models)</a:t>
            </a:r>
            <a:endParaRPr lang="en-GB" sz="2400" dirty="0"/>
          </a:p>
          <a:p>
            <a:r>
              <a:rPr lang="en-GB" sz="2400" b="1" i="1" dirty="0">
                <a:latin typeface="Times New Roman" panose="02020603050405020304" pitchFamily="18" charset="0"/>
              </a:rPr>
              <a:t> </a:t>
            </a:r>
            <a:endParaRPr lang="en-GB" sz="2400" b="1" i="1" dirty="0"/>
          </a:p>
        </p:txBody>
      </p:sp>
      <p:sp>
        <p:nvSpPr>
          <p:cNvPr id="15" name="Rettangolo 14"/>
          <p:cNvSpPr/>
          <p:nvPr/>
        </p:nvSpPr>
        <p:spPr>
          <a:xfrm>
            <a:off x="-83530" y="2524339"/>
            <a:ext cx="7468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Times New Roman" panose="02020603050405020304" pitchFamily="18" charset="0"/>
              </a:rPr>
              <a:t>The use of </a:t>
            </a:r>
            <a:r>
              <a:rPr lang="en-GB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RST</a:t>
            </a:r>
            <a:r>
              <a:rPr lang="en-GB" sz="2400" b="1" baseline="-25000" dirty="0">
                <a:solidFill>
                  <a:srgbClr val="FFC000"/>
                </a:solidFill>
                <a:latin typeface="Times New Roman" panose="02020603050405020304" pitchFamily="18" charset="0"/>
              </a:rPr>
              <a:t>DUST </a:t>
            </a:r>
            <a:r>
              <a:rPr lang="en-GB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product</a:t>
            </a:r>
            <a:r>
              <a:rPr lang="en-GB" sz="2400" b="1" dirty="0">
                <a:latin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</a:rPr>
              <a:t>instead of forecast maps is expected to increase reliability of dust  events detection</a:t>
            </a:r>
            <a:endParaRPr lang="en-GB" sz="2400" dirty="0"/>
          </a:p>
        </p:txBody>
      </p:sp>
      <p:graphicFrame>
        <p:nvGraphicFramePr>
          <p:cNvPr id="21" name="Tabel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77225"/>
              </p:ext>
            </p:extLst>
          </p:nvPr>
        </p:nvGraphicFramePr>
        <p:xfrm>
          <a:off x="-11604" y="3416637"/>
          <a:ext cx="7109380" cy="2725801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27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6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241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Exceedance</a:t>
                      </a:r>
                      <a:r>
                        <a:rPr lang="it-IT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t-IT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Monitoring</a:t>
                      </a:r>
                      <a:r>
                        <a:rPr lang="it-IT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station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PM</a:t>
                      </a:r>
                      <a:r>
                        <a:rPr lang="it-IT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concentrations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[</a:t>
                      </a:r>
                      <a:r>
                        <a:rPr lang="en-GB" sz="1800" kern="1200" noProof="0" dirty="0" err="1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μg</a:t>
                      </a:r>
                      <a:r>
                        <a:rPr lang="en-GB" sz="1800" kern="1200" noProof="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/m</a:t>
                      </a:r>
                      <a:r>
                        <a:rPr lang="en-GB" sz="1800" kern="1200" baseline="30000" noProof="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Rossellino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51,326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 Unicef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74,052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Rossellino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63,008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 Unicef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67,684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2008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V. Firenze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55,516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 </a:t>
                      </a:r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2008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Rossellino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55,082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8" name="Immagine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8145" y="2276535"/>
            <a:ext cx="4393160" cy="3465635"/>
          </a:xfrm>
          <a:prstGeom prst="rect">
            <a:avLst/>
          </a:prstGeom>
        </p:spPr>
      </p:pic>
      <p:grpSp>
        <p:nvGrpSpPr>
          <p:cNvPr id="25" name="Gruppo 24"/>
          <p:cNvGrpSpPr/>
          <p:nvPr/>
        </p:nvGrpSpPr>
        <p:grpSpPr>
          <a:xfrm>
            <a:off x="7491756" y="2277665"/>
            <a:ext cx="4205938" cy="3463374"/>
            <a:chOff x="4690747" y="3523601"/>
            <a:chExt cx="3725377" cy="2950803"/>
          </a:xfrm>
        </p:grpSpPr>
        <p:pic>
          <p:nvPicPr>
            <p:cNvPr id="26" name="Immagin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304" y="3523601"/>
              <a:ext cx="3713820" cy="2950803"/>
            </a:xfrm>
            <a:prstGeom prst="rect">
              <a:avLst/>
            </a:prstGeom>
          </p:spPr>
        </p:pic>
        <p:sp>
          <p:nvSpPr>
            <p:cNvPr id="27" name="Rettangolo 26"/>
            <p:cNvSpPr/>
            <p:nvPr/>
          </p:nvSpPr>
          <p:spPr>
            <a:xfrm>
              <a:off x="4690747" y="3523603"/>
              <a:ext cx="1302246" cy="3345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 i="1" dirty="0">
                  <a:solidFill>
                    <a:srgbClr val="F4EE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19/05/2008</a:t>
              </a:r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7504804" y="2267584"/>
            <a:ext cx="4179843" cy="3483536"/>
            <a:chOff x="4690745" y="712538"/>
            <a:chExt cx="3713822" cy="2964953"/>
          </a:xfrm>
        </p:grpSpPr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746" y="712538"/>
              <a:ext cx="3713821" cy="2964953"/>
            </a:xfrm>
            <a:prstGeom prst="rect">
              <a:avLst/>
            </a:prstGeom>
          </p:spPr>
        </p:pic>
        <p:sp>
          <p:nvSpPr>
            <p:cNvPr id="24" name="Rettangolo 23"/>
            <p:cNvSpPr/>
            <p:nvPr/>
          </p:nvSpPr>
          <p:spPr>
            <a:xfrm>
              <a:off x="4690745" y="736077"/>
              <a:ext cx="1294719" cy="334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 i="1" dirty="0">
                  <a:solidFill>
                    <a:srgbClr val="F4EE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27/05/2008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59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20628" y="0"/>
            <a:ext cx="119713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Quantifying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PM</a:t>
            </a:r>
            <a:r>
              <a:rPr lang="it-IT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(EC, 2011)</a:t>
            </a:r>
          </a:p>
        </p:txBody>
      </p:sp>
      <p:sp>
        <p:nvSpPr>
          <p:cNvPr id="6" name="Rettangolo 5"/>
          <p:cNvSpPr/>
          <p:nvPr/>
        </p:nvSpPr>
        <p:spPr>
          <a:xfrm>
            <a:off x="728627" y="769441"/>
            <a:ext cx="10955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>
                <a:latin typeface="Times New Roman" panose="02020603050405020304" pitchFamily="18" charset="0"/>
              </a:rPr>
              <a:t>Methodology for the determination of re-suspended and transported Saharan dust</a:t>
            </a:r>
            <a:endParaRPr lang="en-GB" sz="2400" dirty="0"/>
          </a:p>
        </p:txBody>
      </p:sp>
      <p:sp>
        <p:nvSpPr>
          <p:cNvPr id="8" name="Rettangolo 7"/>
          <p:cNvSpPr/>
          <p:nvPr/>
        </p:nvSpPr>
        <p:spPr>
          <a:xfrm>
            <a:off x="-11604" y="1355044"/>
            <a:ext cx="122036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1. Identifying Saharan dust outbreak episodes</a:t>
            </a:r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b="1" i="1" dirty="0">
                <a:latin typeface="Times New Roman" panose="02020603050405020304" pitchFamily="18" charset="0"/>
              </a:rPr>
              <a:t> </a:t>
            </a:r>
            <a:endParaRPr lang="en-GB" sz="2400" b="1" i="1" dirty="0"/>
          </a:p>
        </p:txBody>
      </p:sp>
      <p:sp>
        <p:nvSpPr>
          <p:cNvPr id="22" name="Rettangolo 21"/>
          <p:cNvSpPr/>
          <p:nvPr/>
        </p:nvSpPr>
        <p:spPr>
          <a:xfrm>
            <a:off x="-11604" y="1848314"/>
            <a:ext cx="6154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dirty="0">
                <a:latin typeface="Times New Roman" panose="02020603050405020304" pitchFamily="18" charset="0"/>
              </a:rPr>
              <a:t>2. Quantifying Saharan dust outbreak episodes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220628" y="3825537"/>
            <a:ext cx="6432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>
                <a:latin typeface="Times New Roman" panose="02020603050405020304" pitchFamily="18" charset="0"/>
              </a:rPr>
              <a:t>Identification of the </a:t>
            </a:r>
            <a:r>
              <a:rPr lang="en-GB" sz="2400" b="1" i="1" dirty="0">
                <a:latin typeface="Times New Roman" panose="02020603050405020304" pitchFamily="18" charset="0"/>
              </a:rPr>
              <a:t>regional background station </a:t>
            </a:r>
            <a:endParaRPr lang="en-GB" sz="2400" b="1" dirty="0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697" y="2779773"/>
            <a:ext cx="4753582" cy="2919678"/>
          </a:xfrm>
          <a:prstGeom prst="rect">
            <a:avLst/>
          </a:prstGeom>
        </p:spPr>
      </p:pic>
      <p:sp>
        <p:nvSpPr>
          <p:cNvPr id="25" name="Rettangolo 24"/>
          <p:cNvSpPr/>
          <p:nvPr/>
        </p:nvSpPr>
        <p:spPr>
          <a:xfrm>
            <a:off x="6929697" y="2223582"/>
            <a:ext cx="46091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en-US" b="1" i="1" dirty="0">
                <a:latin typeface="Times New Roman" panose="02020603050405020304" pitchFamily="18" charset="0"/>
              </a:rPr>
              <a:t>Monitoring station in </a:t>
            </a:r>
            <a:r>
              <a:rPr lang="en-US" b="1" i="1" dirty="0" err="1">
                <a:latin typeface="Times New Roman" panose="02020603050405020304" pitchFamily="18" charset="0"/>
              </a:rPr>
              <a:t>Melfi</a:t>
            </a:r>
            <a:endParaRPr lang="en-US" b="1" i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34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uppo 22"/>
          <p:cNvGrpSpPr/>
          <p:nvPr/>
        </p:nvGrpSpPr>
        <p:grpSpPr>
          <a:xfrm>
            <a:off x="7349588" y="4240090"/>
            <a:ext cx="4627273" cy="2409407"/>
            <a:chOff x="203359" y="811019"/>
            <a:chExt cx="3789171" cy="2785694"/>
          </a:xfrm>
        </p:grpSpPr>
        <p:pic>
          <p:nvPicPr>
            <p:cNvPr id="71" name="Immagine 7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59" y="811019"/>
              <a:ext cx="3789171" cy="2785694"/>
            </a:xfrm>
            <a:prstGeom prst="rect">
              <a:avLst/>
            </a:prstGeom>
          </p:spPr>
        </p:pic>
        <p:sp>
          <p:nvSpPr>
            <p:cNvPr id="72" name="CasellaDiTesto 71"/>
            <p:cNvSpPr txBox="1"/>
            <p:nvPr/>
          </p:nvSpPr>
          <p:spPr>
            <a:xfrm>
              <a:off x="205868" y="811019"/>
              <a:ext cx="1627769" cy="266882"/>
            </a:xfrm>
            <a:prstGeom prst="rect">
              <a:avLst/>
            </a:prstGeom>
            <a:solidFill>
              <a:srgbClr val="F4EE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02 May 2008 ore 12 GMT</a:t>
              </a:r>
            </a:p>
          </p:txBody>
        </p:sp>
      </p:grpSp>
      <p:grpSp>
        <p:nvGrpSpPr>
          <p:cNvPr id="43" name="Gruppo 53"/>
          <p:cNvGrpSpPr/>
          <p:nvPr/>
        </p:nvGrpSpPr>
        <p:grpSpPr>
          <a:xfrm>
            <a:off x="7396583" y="1416861"/>
            <a:ext cx="4608409" cy="2431497"/>
            <a:chOff x="425133" y="3188969"/>
            <a:chExt cx="3779977" cy="2757323"/>
          </a:xfrm>
        </p:grpSpPr>
        <p:pic>
          <p:nvPicPr>
            <p:cNvPr id="44" name="Immagin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30" y="3188969"/>
              <a:ext cx="3750580" cy="2757323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45" name="CasellaDiTesto 44"/>
            <p:cNvSpPr txBox="1"/>
            <p:nvPr/>
          </p:nvSpPr>
          <p:spPr>
            <a:xfrm>
              <a:off x="425133" y="3200705"/>
              <a:ext cx="1612609" cy="261764"/>
            </a:xfrm>
            <a:prstGeom prst="rect">
              <a:avLst/>
            </a:prstGeom>
            <a:solidFill>
              <a:srgbClr val="F4EE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02 May 2006 ore 06 GMT</a:t>
              </a:r>
            </a:p>
          </p:txBody>
        </p:sp>
      </p:grpSp>
      <p:sp>
        <p:nvSpPr>
          <p:cNvPr id="4" name="Rettangolo 3"/>
          <p:cNvSpPr/>
          <p:nvPr/>
        </p:nvSpPr>
        <p:spPr>
          <a:xfrm>
            <a:off x="220628" y="0"/>
            <a:ext cx="119713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Quantifying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PM</a:t>
            </a:r>
            <a:r>
              <a:rPr lang="it-IT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(EC, 2011)</a:t>
            </a:r>
          </a:p>
        </p:txBody>
      </p:sp>
      <p:sp>
        <p:nvSpPr>
          <p:cNvPr id="6" name="Rettangolo 5"/>
          <p:cNvSpPr/>
          <p:nvPr/>
        </p:nvSpPr>
        <p:spPr>
          <a:xfrm>
            <a:off x="728627" y="769441"/>
            <a:ext cx="10955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>
                <a:latin typeface="Times New Roman" panose="02020603050405020304" pitchFamily="18" charset="0"/>
              </a:rPr>
              <a:t>Methodology for the determination of re-suspended and transported Saharan dust</a:t>
            </a:r>
            <a:endParaRPr lang="en-GB" sz="2400" dirty="0"/>
          </a:p>
        </p:txBody>
      </p:sp>
      <p:sp>
        <p:nvSpPr>
          <p:cNvPr id="26" name="Rettangolo 25"/>
          <p:cNvSpPr/>
          <p:nvPr/>
        </p:nvSpPr>
        <p:spPr>
          <a:xfrm>
            <a:off x="95771" y="3076431"/>
            <a:ext cx="409479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i="1" dirty="0">
                <a:latin typeface="Times New Roman" panose="02020603050405020304" pitchFamily="18" charset="0"/>
              </a:rPr>
              <a:t>Computation of the </a:t>
            </a:r>
            <a:r>
              <a:rPr lang="en-GB" sz="2400" b="1" i="1" dirty="0">
                <a:latin typeface="Times New Roman" panose="02020603050405020304" pitchFamily="18" charset="0"/>
              </a:rPr>
              <a:t>regional background level: </a:t>
            </a:r>
          </a:p>
          <a:p>
            <a:pPr algn="just"/>
            <a:r>
              <a:rPr lang="en-GB" sz="2400" i="1" dirty="0">
                <a:latin typeface="Times New Roman" panose="02020603050405020304" pitchFamily="18" charset="0"/>
              </a:rPr>
              <a:t>in each time series of  the regional background station, the monthly moving percentile 40 is determined  for  each  day, excluding  days  with  identified  African  influence.  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871" r="11946"/>
          <a:stretch/>
        </p:blipFill>
        <p:spPr>
          <a:xfrm>
            <a:off x="4727598" y="3107282"/>
            <a:ext cx="1656004" cy="36965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0" name="Gruppo 50"/>
          <p:cNvGrpSpPr/>
          <p:nvPr/>
        </p:nvGrpSpPr>
        <p:grpSpPr>
          <a:xfrm>
            <a:off x="7401131" y="1435185"/>
            <a:ext cx="4599312" cy="2394849"/>
            <a:chOff x="255310" y="2783778"/>
            <a:chExt cx="3766275" cy="2768862"/>
          </a:xfrm>
        </p:grpSpPr>
        <p:pic>
          <p:nvPicPr>
            <p:cNvPr id="41" name="Immagin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10" y="2783778"/>
              <a:ext cx="3766275" cy="2768862"/>
            </a:xfrm>
            <a:prstGeom prst="rect">
              <a:avLst/>
            </a:prstGeom>
          </p:spPr>
        </p:pic>
        <p:sp>
          <p:nvSpPr>
            <p:cNvPr id="42" name="CasellaDiTesto 41"/>
            <p:cNvSpPr txBox="1"/>
            <p:nvPr/>
          </p:nvSpPr>
          <p:spPr>
            <a:xfrm>
              <a:off x="264156" y="2796273"/>
              <a:ext cx="1638389" cy="266882"/>
            </a:xfrm>
            <a:prstGeom prst="rect">
              <a:avLst/>
            </a:prstGeom>
            <a:solidFill>
              <a:srgbClr val="F4EE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02 May 2006 ore 12 GMT</a:t>
              </a:r>
            </a:p>
          </p:txBody>
        </p:sp>
      </p:grpSp>
      <p:sp>
        <p:nvSpPr>
          <p:cNvPr id="73" name="Rettangolo 72"/>
          <p:cNvSpPr/>
          <p:nvPr/>
        </p:nvSpPr>
        <p:spPr>
          <a:xfrm>
            <a:off x="3816221" y="2378402"/>
            <a:ext cx="3506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i="1" dirty="0">
                <a:latin typeface="Times New Roman" panose="02020603050405020304" pitchFamily="18" charset="0"/>
              </a:rPr>
              <a:t>Dust events in background station (identified by means of RST</a:t>
            </a:r>
            <a:r>
              <a:rPr lang="en-GB" b="1" i="1" baseline="-25000" dirty="0">
                <a:latin typeface="Times New Roman" panose="02020603050405020304" pitchFamily="18" charset="0"/>
              </a:rPr>
              <a:t>DUST</a:t>
            </a:r>
            <a:r>
              <a:rPr lang="en-GB" b="1" i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4" name="Rettangolo 73"/>
          <p:cNvSpPr/>
          <p:nvPr/>
        </p:nvSpPr>
        <p:spPr>
          <a:xfrm>
            <a:off x="-11604" y="1355044"/>
            <a:ext cx="122036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1. Identifying Saharan dust outbreak episodes</a:t>
            </a:r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GB" sz="2400" b="1" i="1" dirty="0">
                <a:latin typeface="Times New Roman" panose="02020603050405020304" pitchFamily="18" charset="0"/>
              </a:rPr>
              <a:t> </a:t>
            </a:r>
            <a:endParaRPr lang="en-GB" sz="2400" b="1" i="1" dirty="0"/>
          </a:p>
        </p:txBody>
      </p:sp>
      <p:sp>
        <p:nvSpPr>
          <p:cNvPr id="75" name="Rettangolo 74"/>
          <p:cNvSpPr/>
          <p:nvPr/>
        </p:nvSpPr>
        <p:spPr>
          <a:xfrm>
            <a:off x="-11604" y="1848314"/>
            <a:ext cx="6154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 dirty="0">
                <a:latin typeface="Times New Roman" panose="02020603050405020304" pitchFamily="18" charset="0"/>
              </a:rPr>
              <a:t>2. Quantifying Saharan dust outbreak episodes</a:t>
            </a:r>
          </a:p>
        </p:txBody>
      </p:sp>
      <p:grpSp>
        <p:nvGrpSpPr>
          <p:cNvPr id="37" name="Gruppo 47"/>
          <p:cNvGrpSpPr/>
          <p:nvPr/>
        </p:nvGrpSpPr>
        <p:grpSpPr>
          <a:xfrm>
            <a:off x="7403666" y="1438004"/>
            <a:ext cx="4594243" cy="2389210"/>
            <a:chOff x="189634" y="2025663"/>
            <a:chExt cx="3762124" cy="2762343"/>
          </a:xfrm>
        </p:grpSpPr>
        <p:pic>
          <p:nvPicPr>
            <p:cNvPr id="38" name="Immagin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50" y="2025663"/>
              <a:ext cx="3757408" cy="2762343"/>
            </a:xfrm>
            <a:prstGeom prst="rect">
              <a:avLst/>
            </a:prstGeom>
          </p:spPr>
        </p:pic>
        <p:sp>
          <p:nvSpPr>
            <p:cNvPr id="39" name="CasellaDiTesto 38"/>
            <p:cNvSpPr txBox="1"/>
            <p:nvPr/>
          </p:nvSpPr>
          <p:spPr>
            <a:xfrm>
              <a:off x="189634" y="2025663"/>
              <a:ext cx="1707693" cy="266882"/>
            </a:xfrm>
            <a:prstGeom prst="rect">
              <a:avLst/>
            </a:prstGeom>
            <a:solidFill>
              <a:srgbClr val="F4EE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06 May 2006 ore 06 GMT</a:t>
              </a:r>
            </a:p>
          </p:txBody>
        </p:sp>
      </p:grpSp>
      <p:grpSp>
        <p:nvGrpSpPr>
          <p:cNvPr id="34" name="Gruppo 44"/>
          <p:cNvGrpSpPr/>
          <p:nvPr/>
        </p:nvGrpSpPr>
        <p:grpSpPr>
          <a:xfrm>
            <a:off x="7406545" y="1438004"/>
            <a:ext cx="4588484" cy="2389210"/>
            <a:chOff x="-155000" y="1984960"/>
            <a:chExt cx="3757408" cy="2762343"/>
          </a:xfrm>
        </p:grpSpPr>
        <p:pic>
          <p:nvPicPr>
            <p:cNvPr id="35" name="Immagin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5000" y="1984960"/>
              <a:ext cx="3757408" cy="2762343"/>
            </a:xfrm>
            <a:prstGeom prst="rect">
              <a:avLst/>
            </a:prstGeom>
          </p:spPr>
        </p:pic>
        <p:sp>
          <p:nvSpPr>
            <p:cNvPr id="36" name="CasellaDiTesto 35"/>
            <p:cNvSpPr txBox="1"/>
            <p:nvPr/>
          </p:nvSpPr>
          <p:spPr>
            <a:xfrm>
              <a:off x="-136223" y="1985529"/>
              <a:ext cx="1698563" cy="266882"/>
            </a:xfrm>
            <a:prstGeom prst="rect">
              <a:avLst/>
            </a:prstGeom>
            <a:solidFill>
              <a:srgbClr val="F4EE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07 May 2006 ore 06 GMT</a:t>
              </a:r>
            </a:p>
          </p:txBody>
        </p:sp>
      </p:grpSp>
      <p:grpSp>
        <p:nvGrpSpPr>
          <p:cNvPr id="31" name="Gruppo 41"/>
          <p:cNvGrpSpPr/>
          <p:nvPr/>
        </p:nvGrpSpPr>
        <p:grpSpPr>
          <a:xfrm>
            <a:off x="7411934" y="1440811"/>
            <a:ext cx="4577706" cy="2383597"/>
            <a:chOff x="207731" y="4151924"/>
            <a:chExt cx="3748582" cy="2755853"/>
          </a:xfrm>
        </p:grpSpPr>
        <p:pic>
          <p:nvPicPr>
            <p:cNvPr id="32" name="Immagin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32" y="4151924"/>
              <a:ext cx="3748581" cy="2755853"/>
            </a:xfrm>
            <a:prstGeom prst="rect">
              <a:avLst/>
            </a:prstGeom>
          </p:spPr>
        </p:pic>
        <p:sp>
          <p:nvSpPr>
            <p:cNvPr id="33" name="CasellaDiTesto 32"/>
            <p:cNvSpPr txBox="1"/>
            <p:nvPr/>
          </p:nvSpPr>
          <p:spPr>
            <a:xfrm>
              <a:off x="207731" y="4165331"/>
              <a:ext cx="1602119" cy="266882"/>
            </a:xfrm>
            <a:prstGeom prst="rect">
              <a:avLst/>
            </a:prstGeom>
            <a:solidFill>
              <a:srgbClr val="F4EE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08 May 2006 ore 06 GMT</a:t>
              </a:r>
            </a:p>
          </p:txBody>
        </p:sp>
      </p:grpSp>
      <p:grpSp>
        <p:nvGrpSpPr>
          <p:cNvPr id="28" name="Gruppo 40"/>
          <p:cNvGrpSpPr/>
          <p:nvPr/>
        </p:nvGrpSpPr>
        <p:grpSpPr>
          <a:xfrm>
            <a:off x="7437633" y="1454192"/>
            <a:ext cx="4526308" cy="2356834"/>
            <a:chOff x="4690747" y="4201702"/>
            <a:chExt cx="3706493" cy="2724911"/>
          </a:xfrm>
        </p:grpSpPr>
        <p:pic>
          <p:nvPicPr>
            <p:cNvPr id="29" name="Immagine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747" y="4201702"/>
              <a:ext cx="3706493" cy="2724911"/>
            </a:xfrm>
            <a:prstGeom prst="rect">
              <a:avLst/>
            </a:prstGeom>
          </p:spPr>
        </p:pic>
        <p:sp>
          <p:nvSpPr>
            <p:cNvPr id="30" name="CasellaDiTesto 29"/>
            <p:cNvSpPr txBox="1"/>
            <p:nvPr/>
          </p:nvSpPr>
          <p:spPr>
            <a:xfrm>
              <a:off x="4690747" y="4201702"/>
              <a:ext cx="1728673" cy="266882"/>
            </a:xfrm>
            <a:prstGeom prst="rect">
              <a:avLst/>
            </a:prstGeom>
            <a:solidFill>
              <a:srgbClr val="F4EE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12 May 2006 ore 12 GMT</a:t>
              </a:r>
            </a:p>
          </p:txBody>
        </p:sp>
      </p:grpSp>
      <p:grpSp>
        <p:nvGrpSpPr>
          <p:cNvPr id="20" name="Gruppo 35"/>
          <p:cNvGrpSpPr/>
          <p:nvPr/>
        </p:nvGrpSpPr>
        <p:grpSpPr>
          <a:xfrm>
            <a:off x="7426225" y="1454192"/>
            <a:ext cx="4549125" cy="2356834"/>
            <a:chOff x="505363" y="1351677"/>
            <a:chExt cx="3725178" cy="2724911"/>
          </a:xfrm>
        </p:grpSpPr>
        <p:pic>
          <p:nvPicPr>
            <p:cNvPr id="21" name="Immagine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765" y="1355145"/>
              <a:ext cx="3701776" cy="2721443"/>
            </a:xfrm>
            <a:prstGeom prst="rect">
              <a:avLst/>
            </a:prstGeom>
          </p:spPr>
        </p:pic>
        <p:sp>
          <p:nvSpPr>
            <p:cNvPr id="27" name="CasellaDiTesto 26"/>
            <p:cNvSpPr txBox="1"/>
            <p:nvPr/>
          </p:nvSpPr>
          <p:spPr>
            <a:xfrm>
              <a:off x="505363" y="1351677"/>
              <a:ext cx="1781612" cy="266882"/>
            </a:xfrm>
            <a:prstGeom prst="rect">
              <a:avLst/>
            </a:prstGeom>
            <a:solidFill>
              <a:srgbClr val="F4EE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25 May 2006 ore 12 GMT</a:t>
              </a:r>
            </a:p>
          </p:txBody>
        </p:sp>
      </p:grpSp>
      <p:grpSp>
        <p:nvGrpSpPr>
          <p:cNvPr id="17" name="Gruppo 34"/>
          <p:cNvGrpSpPr/>
          <p:nvPr/>
        </p:nvGrpSpPr>
        <p:grpSpPr>
          <a:xfrm>
            <a:off x="7425524" y="1455692"/>
            <a:ext cx="4550526" cy="2353835"/>
            <a:chOff x="4791457" y="1126142"/>
            <a:chExt cx="3726325" cy="2721443"/>
          </a:xfrm>
        </p:grpSpPr>
        <p:pic>
          <p:nvPicPr>
            <p:cNvPr id="18" name="Immagin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007" y="1126142"/>
              <a:ext cx="3701775" cy="2721443"/>
            </a:xfrm>
            <a:prstGeom prst="rect">
              <a:avLst/>
            </a:prstGeom>
          </p:spPr>
        </p:pic>
        <p:sp>
          <p:nvSpPr>
            <p:cNvPr id="19" name="CasellaDiTesto 18"/>
            <p:cNvSpPr txBox="1"/>
            <p:nvPr/>
          </p:nvSpPr>
          <p:spPr>
            <a:xfrm>
              <a:off x="4791457" y="1126142"/>
              <a:ext cx="1816965" cy="266882"/>
            </a:xfrm>
            <a:prstGeom prst="rect">
              <a:avLst/>
            </a:prstGeom>
            <a:solidFill>
              <a:srgbClr val="F4EE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30 May 2006 ore 12 GMT</a:t>
              </a:r>
            </a:p>
          </p:txBody>
        </p:sp>
      </p:grpSp>
      <p:grpSp>
        <p:nvGrpSpPr>
          <p:cNvPr id="67" name="Gruppo 20"/>
          <p:cNvGrpSpPr/>
          <p:nvPr/>
        </p:nvGrpSpPr>
        <p:grpSpPr>
          <a:xfrm>
            <a:off x="7365138" y="4244435"/>
            <a:ext cx="4596172" cy="2400717"/>
            <a:chOff x="904928" y="856663"/>
            <a:chExt cx="3763703" cy="2775647"/>
          </a:xfrm>
        </p:grpSpPr>
        <p:pic>
          <p:nvPicPr>
            <p:cNvPr id="68" name="Immagine 6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71" y="866253"/>
              <a:ext cx="3762460" cy="2766057"/>
            </a:xfrm>
            <a:prstGeom prst="rect">
              <a:avLst/>
            </a:prstGeom>
          </p:spPr>
        </p:pic>
        <p:sp>
          <p:nvSpPr>
            <p:cNvPr id="69" name="CasellaDiTesto 68"/>
            <p:cNvSpPr txBox="1"/>
            <p:nvPr/>
          </p:nvSpPr>
          <p:spPr>
            <a:xfrm>
              <a:off x="904928" y="856663"/>
              <a:ext cx="1627769" cy="266882"/>
            </a:xfrm>
            <a:prstGeom prst="rect">
              <a:avLst/>
            </a:prstGeom>
            <a:solidFill>
              <a:srgbClr val="F4EE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11 May 2008 ore 06 GMT</a:t>
              </a:r>
            </a:p>
          </p:txBody>
        </p:sp>
      </p:grpSp>
      <p:grpSp>
        <p:nvGrpSpPr>
          <p:cNvPr id="64" name="Gruppo 18"/>
          <p:cNvGrpSpPr/>
          <p:nvPr/>
        </p:nvGrpSpPr>
        <p:grpSpPr>
          <a:xfrm>
            <a:off x="7350379" y="4242607"/>
            <a:ext cx="4625691" cy="2404373"/>
            <a:chOff x="223094" y="945166"/>
            <a:chExt cx="3787876" cy="2779874"/>
          </a:xfrm>
        </p:grpSpPr>
        <p:pic>
          <p:nvPicPr>
            <p:cNvPr id="65" name="Immagine 6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91" y="951912"/>
              <a:ext cx="3772079" cy="2773128"/>
            </a:xfrm>
            <a:prstGeom prst="rect">
              <a:avLst/>
            </a:prstGeom>
          </p:spPr>
        </p:pic>
        <p:sp>
          <p:nvSpPr>
            <p:cNvPr id="66" name="CasellaDiTesto 65"/>
            <p:cNvSpPr txBox="1"/>
            <p:nvPr/>
          </p:nvSpPr>
          <p:spPr>
            <a:xfrm>
              <a:off x="223094" y="945166"/>
              <a:ext cx="1627769" cy="266882"/>
            </a:xfrm>
            <a:prstGeom prst="rect">
              <a:avLst/>
            </a:prstGeom>
            <a:solidFill>
              <a:srgbClr val="F4EE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19 May 2008 ore 06 GMT</a:t>
              </a:r>
            </a:p>
          </p:txBody>
        </p:sp>
      </p:grpSp>
      <p:grpSp>
        <p:nvGrpSpPr>
          <p:cNvPr id="61" name="Gruppo 14"/>
          <p:cNvGrpSpPr/>
          <p:nvPr/>
        </p:nvGrpSpPr>
        <p:grpSpPr>
          <a:xfrm>
            <a:off x="7360895" y="4245477"/>
            <a:ext cx="4604658" cy="2398633"/>
            <a:chOff x="606686" y="1208951"/>
            <a:chExt cx="3770652" cy="2773237"/>
          </a:xfrm>
        </p:grpSpPr>
        <p:pic>
          <p:nvPicPr>
            <p:cNvPr id="62" name="Immagine 6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73" y="1210467"/>
              <a:ext cx="3770165" cy="2771721"/>
            </a:xfrm>
            <a:prstGeom prst="rect">
              <a:avLst/>
            </a:prstGeom>
          </p:spPr>
        </p:pic>
        <p:sp>
          <p:nvSpPr>
            <p:cNvPr id="63" name="CasellaDiTesto 62"/>
            <p:cNvSpPr txBox="1"/>
            <p:nvPr/>
          </p:nvSpPr>
          <p:spPr>
            <a:xfrm>
              <a:off x="606686" y="1208951"/>
              <a:ext cx="1627769" cy="266882"/>
            </a:xfrm>
            <a:prstGeom prst="rect">
              <a:avLst/>
            </a:prstGeom>
            <a:solidFill>
              <a:srgbClr val="F4EE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22 May 2008 ore 12 GMT</a:t>
              </a:r>
            </a:p>
          </p:txBody>
        </p:sp>
      </p:grpSp>
      <p:grpSp>
        <p:nvGrpSpPr>
          <p:cNvPr id="58" name="Gruppo 11"/>
          <p:cNvGrpSpPr/>
          <p:nvPr/>
        </p:nvGrpSpPr>
        <p:grpSpPr>
          <a:xfrm>
            <a:off x="7329636" y="4225150"/>
            <a:ext cx="4667177" cy="2439286"/>
            <a:chOff x="1212967" y="3734779"/>
            <a:chExt cx="3821848" cy="2820239"/>
          </a:xfrm>
        </p:grpSpPr>
        <p:pic>
          <p:nvPicPr>
            <p:cNvPr id="59" name="Immagine 5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967" y="3745301"/>
              <a:ext cx="3821848" cy="2809717"/>
            </a:xfrm>
            <a:prstGeom prst="rect">
              <a:avLst/>
            </a:prstGeom>
          </p:spPr>
        </p:pic>
        <p:sp>
          <p:nvSpPr>
            <p:cNvPr id="60" name="CasellaDiTesto 59"/>
            <p:cNvSpPr txBox="1"/>
            <p:nvPr/>
          </p:nvSpPr>
          <p:spPr>
            <a:xfrm>
              <a:off x="1212967" y="3734779"/>
              <a:ext cx="1627769" cy="266882"/>
            </a:xfrm>
            <a:prstGeom prst="rect">
              <a:avLst/>
            </a:prstGeom>
            <a:solidFill>
              <a:srgbClr val="F4EE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23 May 2008 ore 12 GMT</a:t>
              </a:r>
            </a:p>
          </p:txBody>
        </p:sp>
      </p:grpSp>
      <p:grpSp>
        <p:nvGrpSpPr>
          <p:cNvPr id="55" name="Gruppo 4"/>
          <p:cNvGrpSpPr/>
          <p:nvPr/>
        </p:nvGrpSpPr>
        <p:grpSpPr>
          <a:xfrm>
            <a:off x="7365087" y="4248160"/>
            <a:ext cx="4596274" cy="2393266"/>
            <a:chOff x="4707827" y="3770002"/>
            <a:chExt cx="3763787" cy="2767032"/>
          </a:xfrm>
        </p:grpSpPr>
        <p:pic>
          <p:nvPicPr>
            <p:cNvPr id="56" name="Immagine 5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827" y="3770002"/>
              <a:ext cx="3763787" cy="2767032"/>
            </a:xfrm>
            <a:prstGeom prst="rect">
              <a:avLst/>
            </a:prstGeom>
          </p:spPr>
        </p:pic>
        <p:sp>
          <p:nvSpPr>
            <p:cNvPr id="57" name="CasellaDiTesto 56"/>
            <p:cNvSpPr txBox="1"/>
            <p:nvPr/>
          </p:nvSpPr>
          <p:spPr>
            <a:xfrm>
              <a:off x="4707827" y="3772975"/>
              <a:ext cx="1765159" cy="266882"/>
            </a:xfrm>
            <a:prstGeom prst="rect">
              <a:avLst/>
            </a:prstGeom>
            <a:solidFill>
              <a:srgbClr val="F4EE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26 May 2008 ore 06 GMT</a:t>
              </a:r>
            </a:p>
          </p:txBody>
        </p:sp>
      </p:grpSp>
      <p:grpSp>
        <p:nvGrpSpPr>
          <p:cNvPr id="52" name="Gruppo 8"/>
          <p:cNvGrpSpPr/>
          <p:nvPr/>
        </p:nvGrpSpPr>
        <p:grpSpPr>
          <a:xfrm>
            <a:off x="7339876" y="4235033"/>
            <a:ext cx="4646696" cy="2419520"/>
            <a:chOff x="89410" y="738566"/>
            <a:chExt cx="3805076" cy="2797387"/>
          </a:xfrm>
        </p:grpSpPr>
        <p:pic>
          <p:nvPicPr>
            <p:cNvPr id="53" name="Immagine 5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10" y="738566"/>
              <a:ext cx="3805076" cy="2797387"/>
            </a:xfrm>
            <a:prstGeom prst="rect">
              <a:avLst/>
            </a:prstGeom>
          </p:spPr>
        </p:pic>
        <p:sp>
          <p:nvSpPr>
            <p:cNvPr id="54" name="CasellaDiTesto 53"/>
            <p:cNvSpPr txBox="1"/>
            <p:nvPr/>
          </p:nvSpPr>
          <p:spPr>
            <a:xfrm>
              <a:off x="107804" y="757567"/>
              <a:ext cx="1626479" cy="266882"/>
            </a:xfrm>
            <a:prstGeom prst="rect">
              <a:avLst/>
            </a:prstGeom>
            <a:solidFill>
              <a:srgbClr val="F4EE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27 May 2008 ore 06 GMT</a:t>
              </a:r>
            </a:p>
          </p:txBody>
        </p:sp>
      </p:grpSp>
      <p:grpSp>
        <p:nvGrpSpPr>
          <p:cNvPr id="49" name="Gruppo 6"/>
          <p:cNvGrpSpPr/>
          <p:nvPr/>
        </p:nvGrpSpPr>
        <p:grpSpPr>
          <a:xfrm>
            <a:off x="7343849" y="4237101"/>
            <a:ext cx="4638751" cy="2415384"/>
            <a:chOff x="1032415" y="668908"/>
            <a:chExt cx="3798570" cy="2792604"/>
          </a:xfrm>
        </p:grpSpPr>
        <p:pic>
          <p:nvPicPr>
            <p:cNvPr id="50" name="Immagine 4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415" y="668908"/>
              <a:ext cx="3798570" cy="2792604"/>
            </a:xfrm>
            <a:prstGeom prst="rect">
              <a:avLst/>
            </a:prstGeom>
          </p:spPr>
        </p:pic>
        <p:sp>
          <p:nvSpPr>
            <p:cNvPr id="51" name="CasellaDiTesto 50"/>
            <p:cNvSpPr txBox="1"/>
            <p:nvPr/>
          </p:nvSpPr>
          <p:spPr>
            <a:xfrm>
              <a:off x="1043121" y="679932"/>
              <a:ext cx="1615327" cy="266882"/>
            </a:xfrm>
            <a:prstGeom prst="rect">
              <a:avLst/>
            </a:prstGeom>
            <a:solidFill>
              <a:srgbClr val="F4EE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28 May 2008 ore 12 GMT</a:t>
              </a:r>
            </a:p>
          </p:txBody>
        </p:sp>
      </p:grpSp>
      <p:grpSp>
        <p:nvGrpSpPr>
          <p:cNvPr id="46" name="Gruppo 2"/>
          <p:cNvGrpSpPr/>
          <p:nvPr/>
        </p:nvGrpSpPr>
        <p:grpSpPr>
          <a:xfrm>
            <a:off x="7348146" y="4241998"/>
            <a:ext cx="4630156" cy="2405590"/>
            <a:chOff x="4680082" y="3779799"/>
            <a:chExt cx="3791532" cy="2781281"/>
          </a:xfrm>
        </p:grpSpPr>
        <p:pic>
          <p:nvPicPr>
            <p:cNvPr id="47" name="Immagine 46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446" y="3779799"/>
              <a:ext cx="3783168" cy="2781281"/>
            </a:xfrm>
            <a:prstGeom prst="rect">
              <a:avLst/>
            </a:prstGeom>
          </p:spPr>
        </p:pic>
        <p:sp>
          <p:nvSpPr>
            <p:cNvPr id="48" name="CasellaDiTesto 47"/>
            <p:cNvSpPr txBox="1"/>
            <p:nvPr/>
          </p:nvSpPr>
          <p:spPr>
            <a:xfrm>
              <a:off x="4680082" y="3779955"/>
              <a:ext cx="1588199" cy="266882"/>
            </a:xfrm>
            <a:prstGeom prst="rect">
              <a:avLst/>
            </a:prstGeom>
            <a:solidFill>
              <a:srgbClr val="F4EE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00" b="1" dirty="0">
                  <a:solidFill>
                    <a:srgbClr val="C00000"/>
                  </a:solidFill>
                </a:rPr>
                <a:t>29 May 2008 ore 06 GMT</a:t>
              </a:r>
            </a:p>
          </p:txBody>
        </p:sp>
      </p:grpSp>
      <p:sp>
        <p:nvSpPr>
          <p:cNvPr id="9" name="Freccia a destra 8"/>
          <p:cNvSpPr/>
          <p:nvPr/>
        </p:nvSpPr>
        <p:spPr>
          <a:xfrm>
            <a:off x="90032" y="4949372"/>
            <a:ext cx="4640588" cy="1509486"/>
          </a:xfrm>
          <a:prstGeom prst="rightArrow">
            <a:avLst>
              <a:gd name="adj1" fmla="val 50000"/>
              <a:gd name="adj2" fmla="val 357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78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3" grpId="0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0"/>
            <a:ext cx="12191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it-IT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anomalies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 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exceedance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r>
              <a:rPr lang="it-IT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it-IT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316972" y="879929"/>
            <a:ext cx="40059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PM</a:t>
            </a:r>
            <a:r>
              <a:rPr lang="en-GB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value has been identified below which there is NO observed damage to health 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Ogget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976451"/>
              </p:ext>
            </p:extLst>
          </p:nvPr>
        </p:nvGraphicFramePr>
        <p:xfrm>
          <a:off x="2066925" y="2557463"/>
          <a:ext cx="872331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4" name="Equation" r:id="rId3" imgW="2831760" imgH="533160" progId="Equation.DSMT4">
                  <p:embed/>
                </p:oleObj>
              </mc:Choice>
              <mc:Fallback>
                <p:oleObj name="Equation" r:id="rId3" imgW="2831760" imgH="53316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2557463"/>
                        <a:ext cx="8723313" cy="14224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ttangolo 15"/>
          <p:cNvSpPr/>
          <p:nvPr/>
        </p:nvSpPr>
        <p:spPr>
          <a:xfrm>
            <a:off x="7324252" y="1021622"/>
            <a:ext cx="4867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anomalous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PM</a:t>
            </a:r>
            <a:r>
              <a:rPr lang="it-IT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concentrations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regulatory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exceeded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ccia a destra 2"/>
          <p:cNvSpPr/>
          <p:nvPr/>
        </p:nvSpPr>
        <p:spPr>
          <a:xfrm>
            <a:off x="5337318" y="1280546"/>
            <a:ext cx="1082249" cy="569561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654508" y="2102542"/>
            <a:ext cx="6640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RST approach to identify anomalous 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it-IT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values</a:t>
            </a:r>
            <a:endParaRPr lang="en-GB" sz="2400" dirty="0"/>
          </a:p>
        </p:txBody>
      </p:sp>
      <p:sp>
        <p:nvSpPr>
          <p:cNvPr id="22" name="Freccia circolare a destra 21"/>
          <p:cNvSpPr/>
          <p:nvPr/>
        </p:nvSpPr>
        <p:spPr>
          <a:xfrm rot="14115656" flipV="1">
            <a:off x="9886001" y="1964356"/>
            <a:ext cx="965562" cy="2424581"/>
          </a:xfrm>
          <a:prstGeom prst="curved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52" name="Gruppo 51"/>
          <p:cNvGrpSpPr/>
          <p:nvPr/>
        </p:nvGrpSpPr>
        <p:grpSpPr>
          <a:xfrm>
            <a:off x="1461508" y="4017017"/>
            <a:ext cx="8833870" cy="2834886"/>
            <a:chOff x="1966223" y="4023114"/>
            <a:chExt cx="8833870" cy="2834886"/>
          </a:xfrm>
        </p:grpSpPr>
        <p:pic>
          <p:nvPicPr>
            <p:cNvPr id="50" name="Immagine 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223" y="4023114"/>
              <a:ext cx="8833870" cy="2834886"/>
            </a:xfrm>
            <a:prstGeom prst="rect">
              <a:avLst/>
            </a:prstGeom>
          </p:spPr>
        </p:pic>
        <p:sp>
          <p:nvSpPr>
            <p:cNvPr id="51" name="CasellaDiTesto 50"/>
            <p:cNvSpPr txBox="1"/>
            <p:nvPr/>
          </p:nvSpPr>
          <p:spPr>
            <a:xfrm>
              <a:off x="5038928" y="4085617"/>
              <a:ext cx="24902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ALICE May 2006</a:t>
              </a:r>
            </a:p>
          </p:txBody>
        </p:sp>
      </p:grpSp>
      <p:grpSp>
        <p:nvGrpSpPr>
          <p:cNvPr id="54" name="Gruppo 53"/>
          <p:cNvGrpSpPr/>
          <p:nvPr/>
        </p:nvGrpSpPr>
        <p:grpSpPr>
          <a:xfrm>
            <a:off x="1452364" y="4017017"/>
            <a:ext cx="8852159" cy="2834886"/>
            <a:chOff x="1958881" y="4000774"/>
            <a:chExt cx="8852159" cy="2834886"/>
          </a:xfrm>
        </p:grpSpPr>
        <p:pic>
          <p:nvPicPr>
            <p:cNvPr id="49" name="Immagine 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881" y="4000774"/>
              <a:ext cx="8852159" cy="2834886"/>
            </a:xfrm>
            <a:prstGeom prst="rect">
              <a:avLst/>
            </a:prstGeom>
          </p:spPr>
        </p:pic>
        <p:sp>
          <p:nvSpPr>
            <p:cNvPr id="53" name="CasellaDiTesto 52"/>
            <p:cNvSpPr txBox="1"/>
            <p:nvPr/>
          </p:nvSpPr>
          <p:spPr>
            <a:xfrm>
              <a:off x="5038928" y="4085617"/>
              <a:ext cx="24902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ALICE May 2007</a:t>
              </a:r>
            </a:p>
          </p:txBody>
        </p:sp>
      </p:grpSp>
      <p:grpSp>
        <p:nvGrpSpPr>
          <p:cNvPr id="56" name="Gruppo 55"/>
          <p:cNvGrpSpPr/>
          <p:nvPr/>
        </p:nvGrpSpPr>
        <p:grpSpPr>
          <a:xfrm>
            <a:off x="1455412" y="4020066"/>
            <a:ext cx="8846063" cy="2828789"/>
            <a:chOff x="1960291" y="3998552"/>
            <a:chExt cx="8846063" cy="2828789"/>
          </a:xfrm>
        </p:grpSpPr>
        <p:pic>
          <p:nvPicPr>
            <p:cNvPr id="48" name="Immagin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0291" y="3998552"/>
              <a:ext cx="8846063" cy="2828789"/>
            </a:xfrm>
            <a:prstGeom prst="rect">
              <a:avLst/>
            </a:prstGeom>
          </p:spPr>
        </p:pic>
        <p:sp>
          <p:nvSpPr>
            <p:cNvPr id="55" name="CasellaDiTesto 54"/>
            <p:cNvSpPr txBox="1"/>
            <p:nvPr/>
          </p:nvSpPr>
          <p:spPr>
            <a:xfrm>
              <a:off x="5038928" y="4085617"/>
              <a:ext cx="24902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ALICE May 2008</a:t>
              </a:r>
            </a:p>
          </p:txBody>
        </p:sp>
      </p:grpSp>
      <p:grpSp>
        <p:nvGrpSpPr>
          <p:cNvPr id="58" name="Gruppo 57"/>
          <p:cNvGrpSpPr/>
          <p:nvPr/>
        </p:nvGrpSpPr>
        <p:grpSpPr>
          <a:xfrm>
            <a:off x="1443219" y="4032259"/>
            <a:ext cx="8870449" cy="2804403"/>
            <a:chOff x="1949737" y="3978434"/>
            <a:chExt cx="8870449" cy="2804403"/>
          </a:xfrm>
        </p:grpSpPr>
        <p:pic>
          <p:nvPicPr>
            <p:cNvPr id="47" name="Immagine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737" y="3978434"/>
              <a:ext cx="8870449" cy="2804403"/>
            </a:xfrm>
            <a:prstGeom prst="rect">
              <a:avLst/>
            </a:prstGeom>
          </p:spPr>
        </p:pic>
        <p:sp>
          <p:nvSpPr>
            <p:cNvPr id="57" name="CasellaDiTesto 56"/>
            <p:cNvSpPr txBox="1"/>
            <p:nvPr/>
          </p:nvSpPr>
          <p:spPr>
            <a:xfrm>
              <a:off x="5038928" y="4085617"/>
              <a:ext cx="24902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ALICE May 2009</a:t>
              </a:r>
            </a:p>
          </p:txBody>
        </p:sp>
      </p:grpSp>
      <p:grpSp>
        <p:nvGrpSpPr>
          <p:cNvPr id="60" name="Gruppo 59"/>
          <p:cNvGrpSpPr/>
          <p:nvPr/>
        </p:nvGrpSpPr>
        <p:grpSpPr>
          <a:xfrm>
            <a:off x="1464557" y="4020066"/>
            <a:ext cx="8827773" cy="2828789"/>
            <a:chOff x="1925105" y="3966242"/>
            <a:chExt cx="8827773" cy="2828789"/>
          </a:xfrm>
        </p:grpSpPr>
        <p:pic>
          <p:nvPicPr>
            <p:cNvPr id="46" name="Immagine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105" y="3966242"/>
              <a:ext cx="8827773" cy="2828789"/>
            </a:xfrm>
            <a:prstGeom prst="rect">
              <a:avLst/>
            </a:prstGeom>
          </p:spPr>
        </p:pic>
        <p:sp>
          <p:nvSpPr>
            <p:cNvPr id="59" name="CasellaDiTesto 58"/>
            <p:cNvSpPr txBox="1"/>
            <p:nvPr/>
          </p:nvSpPr>
          <p:spPr>
            <a:xfrm>
              <a:off x="5038928" y="4085617"/>
              <a:ext cx="24902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ALICE May 2010</a:t>
              </a:r>
            </a:p>
          </p:txBody>
        </p:sp>
      </p:grpSp>
      <p:grpSp>
        <p:nvGrpSpPr>
          <p:cNvPr id="62" name="Gruppo 61"/>
          <p:cNvGrpSpPr/>
          <p:nvPr/>
        </p:nvGrpSpPr>
        <p:grpSpPr>
          <a:xfrm>
            <a:off x="1443219" y="4013969"/>
            <a:ext cx="8870449" cy="2840982"/>
            <a:chOff x="1935905" y="3966242"/>
            <a:chExt cx="8870449" cy="2840982"/>
          </a:xfrm>
        </p:grpSpPr>
        <p:pic>
          <p:nvPicPr>
            <p:cNvPr id="45" name="Immagin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5905" y="3966242"/>
              <a:ext cx="8870449" cy="2840982"/>
            </a:xfrm>
            <a:prstGeom prst="rect">
              <a:avLst/>
            </a:prstGeom>
          </p:spPr>
        </p:pic>
        <p:sp>
          <p:nvSpPr>
            <p:cNvPr id="61" name="CasellaDiTesto 60"/>
            <p:cNvSpPr txBox="1"/>
            <p:nvPr/>
          </p:nvSpPr>
          <p:spPr>
            <a:xfrm>
              <a:off x="5038928" y="4085617"/>
              <a:ext cx="24902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ALICE May 2011</a:t>
              </a:r>
            </a:p>
          </p:txBody>
        </p:sp>
      </p:grpSp>
      <p:grpSp>
        <p:nvGrpSpPr>
          <p:cNvPr id="64" name="Gruppo 63"/>
          <p:cNvGrpSpPr/>
          <p:nvPr/>
        </p:nvGrpSpPr>
        <p:grpSpPr>
          <a:xfrm>
            <a:off x="1434074" y="4010921"/>
            <a:ext cx="8888738" cy="2847079"/>
            <a:chOff x="1909012" y="3976389"/>
            <a:chExt cx="8888738" cy="2847079"/>
          </a:xfrm>
        </p:grpSpPr>
        <p:pic>
          <p:nvPicPr>
            <p:cNvPr id="44" name="Immagine 4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012" y="3976389"/>
              <a:ext cx="8888738" cy="2847079"/>
            </a:xfrm>
            <a:prstGeom prst="rect">
              <a:avLst/>
            </a:prstGeom>
          </p:spPr>
        </p:pic>
        <p:sp>
          <p:nvSpPr>
            <p:cNvPr id="63" name="CasellaDiTesto 62"/>
            <p:cNvSpPr txBox="1"/>
            <p:nvPr/>
          </p:nvSpPr>
          <p:spPr>
            <a:xfrm>
              <a:off x="5038928" y="4085617"/>
              <a:ext cx="24902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imes New Roman" pitchFamily="18" charset="0"/>
                  <a:cs typeface="Times New Roman" pitchFamily="18" charset="0"/>
                </a:rPr>
                <a:t>ALICE May 2012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156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  <p:bldP spid="5" grpId="0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/>
          <p:cNvGrpSpPr/>
          <p:nvPr/>
        </p:nvGrpSpPr>
        <p:grpSpPr>
          <a:xfrm>
            <a:off x="3068544" y="2829826"/>
            <a:ext cx="8982276" cy="4028173"/>
            <a:chOff x="1730642" y="3089710"/>
            <a:chExt cx="8325742" cy="321002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48638" b="1804"/>
            <a:stretch>
              <a:fillRect/>
            </a:stretch>
          </p:blipFill>
          <p:spPr bwMode="auto">
            <a:xfrm>
              <a:off x="1730642" y="3089710"/>
              <a:ext cx="8325742" cy="3210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CasellaDiTesto 12"/>
            <p:cNvSpPr txBox="1"/>
            <p:nvPr/>
          </p:nvSpPr>
          <p:spPr>
            <a:xfrm rot="16200000">
              <a:off x="1570474" y="3699907"/>
              <a:ext cx="59022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it-IT" sz="1000" b="1" dirty="0">
                  <a:latin typeface="Times New Roman" pitchFamily="18" charset="0"/>
                  <a:cs typeface="Times New Roman" pitchFamily="18" charset="0"/>
                </a:rPr>
                <a:t>ALICE</a:t>
              </a:r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13717" b="62210"/>
          <a:stretch>
            <a:fillRect/>
          </a:stretch>
        </p:blipFill>
        <p:spPr bwMode="auto">
          <a:xfrm>
            <a:off x="3060522" y="1105798"/>
            <a:ext cx="9009550" cy="168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sellaDiTesto 7"/>
          <p:cNvSpPr txBox="1"/>
          <p:nvPr/>
        </p:nvSpPr>
        <p:spPr>
          <a:xfrm>
            <a:off x="4958617" y="1194070"/>
            <a:ext cx="4820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PM</a:t>
            </a:r>
            <a:r>
              <a:rPr lang="en-GB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GB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concentration – May 2008 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5091755" y="2799885"/>
            <a:ext cx="42046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ALICE PM</a:t>
            </a:r>
            <a:r>
              <a:rPr lang="en-GB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GB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May 2008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0" y="0"/>
            <a:ext cx="121919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en-GB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anomalies under exceedance limit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5802420" y="704793"/>
            <a:ext cx="6562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Rossellino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monitoring station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0" y="1336606"/>
            <a:ext cx="288757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Over-threshold </a:t>
            </a:r>
          </a:p>
          <a:p>
            <a:pPr algn="just"/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(&gt;50</a:t>
            </a:r>
            <a:r>
              <a:rPr lang="en-GB" sz="2200" dirty="0">
                <a:latin typeface="Symbol" pitchFamily="18" charset="2"/>
                <a:cs typeface="Times New Roman" panose="02020603050405020304" pitchFamily="18" charset="0"/>
              </a:rPr>
              <a:t>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g/m</a:t>
            </a:r>
            <a:r>
              <a:rPr lang="en-GB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PM</a:t>
            </a:r>
            <a:r>
              <a:rPr lang="en-GB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concentrations (due to </a:t>
            </a:r>
            <a:r>
              <a:rPr lang="en-GB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dust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contribution)</a:t>
            </a:r>
            <a:endParaRPr lang="it-I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e 19"/>
          <p:cNvSpPr/>
          <p:nvPr/>
        </p:nvSpPr>
        <p:spPr>
          <a:xfrm>
            <a:off x="10318283" y="1260910"/>
            <a:ext cx="818148" cy="1472664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/>
          <p:cNvSpPr/>
          <p:nvPr/>
        </p:nvSpPr>
        <p:spPr>
          <a:xfrm>
            <a:off x="0" y="3038674"/>
            <a:ext cx="288757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Under-threshold </a:t>
            </a:r>
          </a:p>
          <a:p>
            <a:pPr algn="just"/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(&lt;50</a:t>
            </a:r>
            <a:r>
              <a:rPr lang="en-GB" sz="2200" dirty="0">
                <a:latin typeface="Symbol" pitchFamily="18" charset="2"/>
                <a:cs typeface="Times New Roman" panose="02020603050405020304" pitchFamily="18" charset="0"/>
              </a:rPr>
              <a:t>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g/m</a:t>
            </a:r>
            <a:r>
              <a:rPr lang="en-GB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PM</a:t>
            </a:r>
            <a:r>
              <a:rPr lang="en-GB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concentrations (due to </a:t>
            </a:r>
            <a:r>
              <a:rPr lang="en-GB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dust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contribution)</a:t>
            </a:r>
            <a:endParaRPr lang="it-I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e 21"/>
          <p:cNvSpPr/>
          <p:nvPr/>
        </p:nvSpPr>
        <p:spPr>
          <a:xfrm>
            <a:off x="10220426" y="2885975"/>
            <a:ext cx="1070008" cy="1472664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/>
          <p:cNvSpPr/>
          <p:nvPr/>
        </p:nvSpPr>
        <p:spPr>
          <a:xfrm>
            <a:off x="7700211" y="3234089"/>
            <a:ext cx="1491915" cy="853438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0" y="4734342"/>
            <a:ext cx="288757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Under-threshold </a:t>
            </a:r>
          </a:p>
          <a:p>
            <a:pPr algn="just"/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(&lt;50</a:t>
            </a:r>
            <a:r>
              <a:rPr lang="en-GB" sz="2200" dirty="0">
                <a:latin typeface="Symbol" pitchFamily="18" charset="2"/>
                <a:cs typeface="Times New Roman" panose="02020603050405020304" pitchFamily="18" charset="0"/>
              </a:rPr>
              <a:t>m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g/m</a:t>
            </a:r>
            <a:r>
              <a:rPr lang="en-GB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PM</a:t>
            </a:r>
            <a:r>
              <a:rPr lang="en-GB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concentrations (probably due to </a:t>
            </a:r>
            <a:r>
              <a:rPr lang="en-GB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anthropogenic</a:t>
            </a:r>
            <a:r>
              <a:rPr lang="en-GB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contribution)</a:t>
            </a:r>
            <a:endParaRPr lang="it-I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e 28"/>
          <p:cNvSpPr/>
          <p:nvPr/>
        </p:nvSpPr>
        <p:spPr>
          <a:xfrm>
            <a:off x="5813657" y="3242109"/>
            <a:ext cx="558267" cy="77162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1" grpId="0"/>
      <p:bldP spid="22" grpId="0" animBg="1"/>
      <p:bldP spid="23" grpId="0" animBg="1"/>
      <p:bldP spid="25" grpId="0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9143" t="22458" r="6873" b="16759"/>
          <a:stretch>
            <a:fillRect/>
          </a:stretch>
        </p:blipFill>
        <p:spPr bwMode="auto">
          <a:xfrm>
            <a:off x="6658586" y="2811535"/>
            <a:ext cx="5309269" cy="34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917" y="-114300"/>
            <a:ext cx="12192000" cy="1225550"/>
          </a:xfrm>
        </p:spPr>
        <p:txBody>
          <a:bodyPr/>
          <a:lstStyle/>
          <a:p>
            <a:pPr algn="ctr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Dust Storm Spectral Signatures</a:t>
            </a:r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endParaRPr lang="en-GB" sz="28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9917" y="253719"/>
            <a:ext cx="1403351" cy="1212850"/>
            <a:chOff x="4865" y="477"/>
            <a:chExt cx="895" cy="996"/>
          </a:xfrm>
        </p:grpSpPr>
        <p:pic>
          <p:nvPicPr>
            <p:cNvPr id="923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3703" t="1111" r="10001" b="6667"/>
            <a:stretch>
              <a:fillRect/>
            </a:stretch>
          </p:blipFill>
          <p:spPr bwMode="auto">
            <a:xfrm>
              <a:off x="4865" y="477"/>
              <a:ext cx="895" cy="99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</p:pic>
        <p:sp>
          <p:nvSpPr>
            <p:cNvPr id="9237" name="Rectangle 5"/>
            <p:cNvSpPr>
              <a:spLocks noChangeArrowheads="1"/>
            </p:cNvSpPr>
            <p:nvPr/>
          </p:nvSpPr>
          <p:spPr bwMode="auto">
            <a:xfrm>
              <a:off x="4876" y="501"/>
              <a:ext cx="177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197165" y="2266768"/>
            <a:ext cx="657436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easier to detect over the sea than over land (low contrast)</a:t>
            </a:r>
          </a:p>
          <a:p>
            <a:pPr marL="457200" indent="-457200" eaLnBrk="0" hangingPunct="0">
              <a:buFontTx/>
              <a:buChar char="•"/>
            </a:pP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21" name="Rectangle 10"/>
          <p:cNvSpPr>
            <a:spLocks noChangeArrowheads="1"/>
          </p:cNvSpPr>
          <p:nvPr/>
        </p:nvSpPr>
        <p:spPr bwMode="auto">
          <a:xfrm>
            <a:off x="179917" y="1442596"/>
            <a:ext cx="10541000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Highly reflecting </a:t>
            </a:r>
          </a:p>
          <a:p>
            <a:pPr eaLnBrk="0" hangingPunct="0"/>
            <a:r>
              <a:rPr lang="en-US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Solar radiation in the </a:t>
            </a:r>
            <a:r>
              <a:rPr lang="en-US" sz="28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VISible</a:t>
            </a:r>
            <a:endParaRPr lang="en-US" sz="28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-1657051" y="2859088"/>
            <a:ext cx="6227234" cy="3522662"/>
            <a:chOff x="-924" y="1801"/>
            <a:chExt cx="2942" cy="2219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-924" y="1801"/>
              <a:ext cx="2942" cy="2219"/>
              <a:chOff x="1288" y="356"/>
              <a:chExt cx="2715" cy="2128"/>
            </a:xfrm>
          </p:grpSpPr>
          <p:pic>
            <p:nvPicPr>
              <p:cNvPr id="9234" name="Picture 5" descr="2004_03_03_1245-1900_rgb_03-02-01_loop_canaries"/>
              <p:cNvPicPr>
                <a:picLocks noChangeAspect="1" noChangeArrowheads="1" noCrop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88" y="356"/>
                <a:ext cx="2715" cy="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35" name="TextBox 5"/>
              <p:cNvSpPr txBox="1">
                <a:spLocks noChangeArrowheads="1"/>
              </p:cNvSpPr>
              <p:nvPr/>
            </p:nvSpPr>
            <p:spPr bwMode="auto">
              <a:xfrm>
                <a:off x="2214" y="363"/>
                <a:ext cx="176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spcBef>
                    <a:spcPct val="50000"/>
                  </a:spcBef>
                </a:pPr>
                <a:r>
                  <a:rPr lang="en-GB" sz="1000" b="1">
                    <a:solidFill>
                      <a:schemeClr val="bg1"/>
                    </a:solidFill>
                    <a:cs typeface="Helvetica" pitchFamily="34" charset="0"/>
                  </a:rPr>
                  <a:t>A Saharan Dust storm during </a:t>
                </a:r>
              </a:p>
              <a:p>
                <a:pPr algn="r" eaLnBrk="0" hangingPunct="0">
                  <a:spcBef>
                    <a:spcPct val="50000"/>
                  </a:spcBef>
                </a:pPr>
                <a:r>
                  <a:rPr lang="en-GB" sz="1000" b="1">
                    <a:solidFill>
                      <a:schemeClr val="bg1"/>
                    </a:solidFill>
                    <a:cs typeface="Helvetica" pitchFamily="34" charset="0"/>
                  </a:rPr>
                  <a:t>03/03/04 on a SEVIRI image</a:t>
                </a:r>
              </a:p>
            </p:txBody>
          </p:sp>
        </p:grpSp>
        <p:sp>
          <p:nvSpPr>
            <p:cNvPr id="9232" name="Line 11"/>
            <p:cNvSpPr>
              <a:spLocks noChangeShapeType="1"/>
            </p:cNvSpPr>
            <p:nvPr/>
          </p:nvSpPr>
          <p:spPr bwMode="auto">
            <a:xfrm flipH="1">
              <a:off x="1020" y="2471"/>
              <a:ext cx="215" cy="3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233" name="Text Box 12"/>
            <p:cNvSpPr txBox="1">
              <a:spLocks noChangeArrowheads="1"/>
            </p:cNvSpPr>
            <p:nvPr/>
          </p:nvSpPr>
          <p:spPr bwMode="auto">
            <a:xfrm>
              <a:off x="1222" y="2134"/>
              <a:ext cx="618" cy="52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SAND</a:t>
              </a:r>
            </a:p>
            <a:p>
              <a:pPr eaLnBrk="0" hangingPunct="0"/>
              <a:r>
                <a:rPr lang="en-GB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STORM</a:t>
              </a:r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-44148" y="5162545"/>
            <a:ext cx="1962151" cy="1314449"/>
            <a:chOff x="-162" y="3252"/>
            <a:chExt cx="927" cy="828"/>
          </a:xfrm>
        </p:grpSpPr>
        <p:sp>
          <p:nvSpPr>
            <p:cNvPr id="9229" name="Text Box 28"/>
            <p:cNvSpPr txBox="1">
              <a:spLocks noChangeArrowheads="1"/>
            </p:cNvSpPr>
            <p:nvPr/>
          </p:nvSpPr>
          <p:spPr bwMode="auto">
            <a:xfrm>
              <a:off x="-162" y="3615"/>
              <a:ext cx="927" cy="4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GB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METEO </a:t>
              </a:r>
            </a:p>
            <a:p>
              <a:pPr eaLnBrk="0" hangingPunct="0"/>
              <a:r>
                <a:rPr lang="en-GB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CLOUDS</a:t>
              </a:r>
            </a:p>
          </p:txBody>
        </p:sp>
        <p:sp>
          <p:nvSpPr>
            <p:cNvPr id="9230" name="Line 29"/>
            <p:cNvSpPr>
              <a:spLocks noChangeShapeType="1"/>
            </p:cNvSpPr>
            <p:nvPr/>
          </p:nvSpPr>
          <p:spPr bwMode="auto">
            <a:xfrm flipV="1">
              <a:off x="30" y="3252"/>
              <a:ext cx="9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it-IT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224" name="Text Box 31"/>
          <p:cNvSpPr txBox="1">
            <a:spLocks noChangeArrowheads="1"/>
          </p:cNvSpPr>
          <p:nvPr/>
        </p:nvSpPr>
        <p:spPr bwMode="auto">
          <a:xfrm>
            <a:off x="3033483" y="6113464"/>
            <a:ext cx="108395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1">
                <a:latin typeface="Times New Roman" pitchFamily="18" charset="0"/>
                <a:cs typeface="Times New Roman" pitchFamily="18" charset="0"/>
              </a:rPr>
              <a:t>SEVIRI RGB</a:t>
            </a: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6096000" y="1304480"/>
            <a:ext cx="4593167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r" eaLnBrk="0" hangingPunct="0"/>
            <a:r>
              <a:rPr lang="en-US" sz="28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Usually colder than background surfaces </a:t>
            </a:r>
          </a:p>
          <a:p>
            <a:pPr marL="457200" indent="-457200" algn="r" eaLnBrk="0" hangingPunct="0"/>
            <a:r>
              <a:rPr lang="en-US" sz="2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(in the Thermal InfraRed .TIR)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D7CD8CC7-30B2-462A-B420-52ACE3F28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136" y="4464229"/>
            <a:ext cx="6662056" cy="25853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Like to meteorological </a:t>
            </a:r>
          </a:p>
          <a:p>
            <a:pPr eaLnBrk="0" hangingPunct="0"/>
            <a:r>
              <a:rPr 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clouds </a:t>
            </a:r>
            <a:r>
              <a:rPr lang="en-US" sz="5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!</a:t>
            </a:r>
            <a:endParaRPr 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45 0.00486 L 0.15989 0.004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build="p" autoUpdateAnimBg="0"/>
      <p:bldP spid="23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130175" y="5063335"/>
            <a:ext cx="118237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/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RST application to ground PM</a:t>
            </a:r>
            <a:r>
              <a:rPr lang="en-US" sz="2600" b="1" baseline="-25000" dirty="0"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time-series permits us to identify anomalous PM</a:t>
            </a:r>
            <a:r>
              <a:rPr lang="en-US" sz="2600" b="1" baseline="-25000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concentrations under exceedance limit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 The comparison with RST</a:t>
            </a:r>
            <a:r>
              <a:rPr lang="en-US" sz="2600" baseline="-25000" dirty="0">
                <a:latin typeface="Times New Roman" pitchFamily="18" charset="0"/>
                <a:cs typeface="Times New Roman" pitchFamily="18" charset="0"/>
              </a:rPr>
              <a:t>DUST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products allows to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evaluate the source of such under-threshold anomalies (natural or anthropogenic source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).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130175" y="3713644"/>
            <a:ext cx="118237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/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To quantify dust contribution, </a:t>
            </a:r>
            <a:r>
              <a:rPr lang="en-GB" sz="2600" b="1" dirty="0">
                <a:latin typeface="Times New Roman" pitchFamily="18" charset="0"/>
                <a:cs typeface="Times New Roman" pitchFamily="18" charset="0"/>
              </a:rPr>
              <a:t>RST</a:t>
            </a:r>
            <a:r>
              <a:rPr lang="en-GB" sz="2600" b="1" baseline="-25000" dirty="0">
                <a:latin typeface="Times New Roman" pitchFamily="18" charset="0"/>
                <a:cs typeface="Times New Roman" pitchFamily="18" charset="0"/>
              </a:rPr>
              <a:t>DUST</a:t>
            </a:r>
            <a:r>
              <a:rPr lang="en-GB" sz="2600" b="1" dirty="0">
                <a:latin typeface="Times New Roman" pitchFamily="18" charset="0"/>
                <a:cs typeface="Times New Roman" pitchFamily="18" charset="0"/>
              </a:rPr>
              <a:t> maps were used instead of forecast maps</a:t>
            </a:r>
            <a:r>
              <a:rPr lang="en-GB" sz="2600" dirty="0">
                <a:latin typeface="Times New Roman" pitchFamily="18" charset="0"/>
                <a:cs typeface="Times New Roman" pitchFamily="18" charset="0"/>
              </a:rPr>
              <a:t>, as suggested by EC. This permitted us to recognize dust outbreaks  with greater reliability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4451" y="44450"/>
            <a:ext cx="1219200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>
              <a:spcBef>
                <a:spcPct val="20000"/>
              </a:spcBef>
            </a:pP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Conclusions</a:t>
            </a:r>
          </a:p>
        </p:txBody>
      </p:sp>
      <p:sp>
        <p:nvSpPr>
          <p:cNvPr id="2" name="Rettangolo 1"/>
          <p:cNvSpPr/>
          <p:nvPr/>
        </p:nvSpPr>
        <p:spPr>
          <a:xfrm>
            <a:off x="44451" y="888939"/>
            <a:ext cx="1199514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FF0000"/>
              </a:buClr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RST</a:t>
            </a:r>
            <a:r>
              <a:rPr lang="en-US" sz="2600" b="1" baseline="-25000" dirty="0">
                <a:latin typeface="Times New Roman" pitchFamily="18" charset="0"/>
                <a:cs typeface="Times New Roman" pitchFamily="18" charset="0"/>
              </a:rPr>
              <a:t>DUST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 algorithm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guarantees, in comparison with fixed threshold methodologies,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improved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performances both in terms of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reliability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(very low rate of false positives) and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sensitivity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(lower rate of missed identifications);</a:t>
            </a:r>
          </a:p>
        </p:txBody>
      </p:sp>
      <p:sp>
        <p:nvSpPr>
          <p:cNvPr id="3" name="Rettangolo 2"/>
          <p:cNvSpPr/>
          <p:nvPr/>
        </p:nvSpPr>
        <p:spPr>
          <a:xfrm>
            <a:off x="0" y="2638739"/>
            <a:ext cx="1195387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just">
              <a:buClr>
                <a:srgbClr val="FF0000"/>
              </a:buClr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Being based only on satellite data at hand, RST</a:t>
            </a:r>
            <a:r>
              <a:rPr lang="en-US" sz="2600" baseline="-25000" dirty="0">
                <a:latin typeface="Times New Roman" pitchFamily="18" charset="0"/>
                <a:cs typeface="Times New Roman" pitchFamily="18" charset="0"/>
              </a:rPr>
              <a:t>DUST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intrinsically exportable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on whatever satellite sensor having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VISible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and TIR split-window capabilities</a:t>
            </a:r>
            <a:endParaRPr lang="en-GB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9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1C3768-E681-489B-91DC-E5292D5E0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64" y="2275828"/>
            <a:ext cx="10515600" cy="1325563"/>
          </a:xfrm>
        </p:spPr>
        <p:txBody>
          <a:bodyPr>
            <a:normAutofit fontScale="90000"/>
          </a:bodyPr>
          <a:lstStyle/>
          <a:p>
            <a:pPr marL="342900" marR="176530" lvl="0" indent="-342900">
              <a:buFont typeface="+mj-lt"/>
              <a:buAutoNum type="arabicPeriod"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Airborne dust identification from space: a new, MSG/SEVIRI-based method for air quality assessment (</a:t>
            </a:r>
            <a:r>
              <a:rPr lang="en-GB" sz="2200" b="1" dirty="0">
                <a:latin typeface="Times New Roman" pitchFamily="18" charset="0"/>
                <a:cs typeface="Times New Roman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valerio.tramutoli@unibas.it</a:t>
            </a:r>
            <a:r>
              <a:rPr lang="en-GB" sz="2200" b="1" dirty="0">
                <a:latin typeface="Times New Roman" pitchFamily="18" charset="0"/>
                <a:cs typeface="Times New Roman" pitchFamily="18" charset="0"/>
              </a:rPr>
              <a:t>) </a:t>
            </a:r>
            <a:br>
              <a:rPr lang="en-GB" sz="3600" i="1" baseline="30000" dirty="0">
                <a:latin typeface="Times New Roman" pitchFamily="18" charset="0"/>
                <a:cs typeface="Times New Roman" pitchFamily="18" charset="0"/>
              </a:rPr>
            </a:br>
            <a:br>
              <a:rPr lang="en-GB" sz="3600" i="1" baseline="30000" dirty="0">
                <a:latin typeface="Times New Roman" pitchFamily="18" charset="0"/>
                <a:cs typeface="Times New Roman" pitchFamily="18" charset="0"/>
              </a:rPr>
            </a:br>
            <a:r>
              <a:rPr lang="en-GB" sz="3600" i="1" baseline="30000" dirty="0">
                <a:latin typeface="Times New Roman" pitchFamily="18" charset="0"/>
                <a:cs typeface="Times New Roman" pitchFamily="18" charset="0"/>
              </a:rPr>
              <a:t>Main References:</a:t>
            </a:r>
            <a:br>
              <a:rPr lang="en-GB" sz="3600" i="1" baseline="30000" dirty="0">
                <a:latin typeface="Times New Roman" pitchFamily="18" charset="0"/>
                <a:cs typeface="Times New Roman" pitchFamily="18" charset="0"/>
              </a:rPr>
            </a:b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Marchese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F., F. Sannazzaro, A.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Falconieri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C.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Filizzola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N. Pergola, and V.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Tramutoli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(2017), An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enhanced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satellite-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based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algorithm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for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detecting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tracking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dust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outbreaks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by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means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of SEVIRI data,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Remote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Sens., 9(6), 1–24, doi:10.3390/rs9060537.</a:t>
            </a:r>
            <a:b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Sannazzaro F, Pergola N, Corrado R,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Filizzola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C,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Marchese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F, Mazzeo G,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Paciello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R,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Tramutoli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 (2014). A New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Approach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for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Detecting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Monitoring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Saharan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Dusts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from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Space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Geoinformatics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Geostatistics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An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Overview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S1. doi:10.4172/2327-4581.S1-019</a:t>
            </a:r>
            <a:b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Sannazzaro F,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Filizzola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C,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Marchese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F, Corrado R,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Paciello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R, Mazzeo G, Pergola N,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Tramutoli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V, (2013). Identification of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dust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outbreaks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on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infrared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msg-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seviri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by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using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Robust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Satellite Technique (RST). Acta </a:t>
            </a:r>
            <a:r>
              <a:rPr lang="fr-F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Astronautica</a:t>
            </a:r>
            <a:r>
              <a:rPr lang="fr-F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(ISSN:0094-5765). 93, pp. 64- 70.</a:t>
            </a:r>
            <a:br>
              <a:rPr lang="it-IT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GB" sz="3600" i="1" baseline="30000" dirty="0">
                <a:latin typeface="Times New Roman" pitchFamily="18" charset="0"/>
                <a:cs typeface="Times New Roman" pitchFamily="18" charset="0"/>
              </a:rPr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F95689-A570-4238-966A-AD8780225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45" y="431793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1500" dirty="0"/>
              <a:t>Thank </a:t>
            </a:r>
            <a:r>
              <a:rPr lang="it-IT" sz="11500" dirty="0" err="1"/>
              <a:t>you</a:t>
            </a:r>
            <a:endParaRPr lang="it-IT" sz="11500" dirty="0"/>
          </a:p>
        </p:txBody>
      </p:sp>
    </p:spTree>
    <p:extLst>
      <p:ext uri="{BB962C8B-B14F-4D97-AF65-F5344CB8AC3E}">
        <p14:creationId xmlns:p14="http://schemas.microsoft.com/office/powerpoint/2010/main" val="304776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46567" y="3692625"/>
            <a:ext cx="4987657" cy="3284536"/>
            <a:chOff x="22" y="1389"/>
            <a:chExt cx="2994" cy="2293"/>
          </a:xfrm>
        </p:grpSpPr>
        <p:pic>
          <p:nvPicPr>
            <p:cNvPr id="10247" name="Picture 8" descr="dif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" y="1389"/>
              <a:ext cx="2994" cy="2293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</p:spPr>
        </p:pic>
        <p:sp>
          <p:nvSpPr>
            <p:cNvPr id="15369" name="Text Box 9"/>
            <p:cNvSpPr txBox="1">
              <a:spLocks noChangeArrowheads="1"/>
            </p:cNvSpPr>
            <p:nvPr/>
          </p:nvSpPr>
          <p:spPr bwMode="auto">
            <a:xfrm>
              <a:off x="204" y="2810"/>
              <a:ext cx="714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11</a:t>
              </a:r>
              <a:r>
                <a:rPr lang="en-US" sz="2000" b="1" baseline="-2500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 b="1" baseline="-2500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 </a:t>
              </a:r>
              <a:r>
                <a:rPr lang="en-US" sz="2000" b="1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12</a:t>
              </a:r>
              <a:r>
                <a:rPr lang="en-US" sz="2000" b="1" baseline="-25000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 dirty="0">
                  <a:cs typeface="Arial" charset="0"/>
                </a:rPr>
                <a:t>&lt; 0</a:t>
              </a:r>
              <a:r>
                <a:rPr lang="en-US" sz="2000" baseline="-25000" dirty="0"/>
                <a:t> </a:t>
              </a:r>
            </a:p>
          </p:txBody>
        </p:sp>
        <p:sp>
          <p:nvSpPr>
            <p:cNvPr id="15370" name="Text Box 10"/>
            <p:cNvSpPr txBox="1">
              <a:spLocks noChangeArrowheads="1"/>
            </p:cNvSpPr>
            <p:nvPr/>
          </p:nvSpPr>
          <p:spPr bwMode="auto">
            <a:xfrm>
              <a:off x="1703" y="2808"/>
              <a:ext cx="714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11</a:t>
              </a:r>
              <a:r>
                <a:rPr lang="en-US" sz="2000" b="1" baseline="-2500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 b="1" baseline="-2500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US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 </a:t>
              </a:r>
              <a:r>
                <a:rPr lang="en-US" sz="2000" b="1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12</a:t>
              </a:r>
              <a:r>
                <a:rPr lang="en-US" sz="2000" b="1" baseline="-2500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>
                  <a:cs typeface="Arial" charset="0"/>
                </a:rPr>
                <a:t>&gt; 0</a:t>
              </a:r>
              <a:r>
                <a:rPr lang="en-US" sz="2000" baseline="-25000"/>
                <a:t> </a:t>
              </a:r>
            </a:p>
          </p:txBody>
        </p:sp>
      </p:grpSp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>
          <a:xfrm>
            <a:off x="-129142" y="-249137"/>
            <a:ext cx="12192000" cy="16764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Discriminating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meteo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from dust clouds</a:t>
            </a:r>
            <a:br>
              <a:rPr lang="en-US" sz="4000" dirty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the Split Window BTD method </a:t>
            </a:r>
            <a:br>
              <a:rPr lang="en-US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e.g.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Prata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. 1989,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Gu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et al., 2003;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Luo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et al., 2003)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E831DDDF-A3C2-4383-A96A-2A7E93DF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" y="1189885"/>
            <a:ext cx="4437085" cy="250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271CE507-C342-481C-B682-51D79A6A869B}"/>
              </a:ext>
            </a:extLst>
          </p:cNvPr>
          <p:cNvGrpSpPr/>
          <p:nvPr/>
        </p:nvGrpSpPr>
        <p:grpSpPr>
          <a:xfrm>
            <a:off x="6479118" y="1517819"/>
            <a:ext cx="5746749" cy="5359331"/>
            <a:chOff x="6479118" y="1517819"/>
            <a:chExt cx="5746749" cy="5359331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6479118" y="3435449"/>
              <a:ext cx="5746749" cy="3441701"/>
              <a:chOff x="1288" y="356"/>
              <a:chExt cx="2715" cy="2168"/>
            </a:xfrm>
          </p:grpSpPr>
          <p:grpSp>
            <p:nvGrpSpPr>
              <p:cNvPr id="3" name="Group 3"/>
              <p:cNvGrpSpPr>
                <a:grpSpLocks/>
              </p:cNvGrpSpPr>
              <p:nvPr/>
            </p:nvGrpSpPr>
            <p:grpSpPr bwMode="auto">
              <a:xfrm>
                <a:off x="1288" y="356"/>
                <a:ext cx="2715" cy="2128"/>
                <a:chOff x="1288" y="356"/>
                <a:chExt cx="2715" cy="2128"/>
              </a:xfrm>
            </p:grpSpPr>
            <p:pic>
              <p:nvPicPr>
                <p:cNvPr id="10252" name="Picture 5" descr="2004_03_03_1245-1900_rgb_03-02-01_loop_canaries"/>
                <p:cNvPicPr>
                  <a:picLocks noChangeAspect="1" noChangeArrowheads="1" noCrop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288" y="356"/>
                  <a:ext cx="2715" cy="21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253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2214" y="363"/>
                  <a:ext cx="1765" cy="1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r" eaLnBrk="0" hangingPunct="0">
                    <a:spcBef>
                      <a:spcPct val="50000"/>
                    </a:spcBef>
                  </a:pPr>
                  <a:r>
                    <a:rPr lang="en-GB" sz="1000" b="1">
                      <a:solidFill>
                        <a:schemeClr val="bg1"/>
                      </a:solidFill>
                      <a:cs typeface="Helvetica" pitchFamily="34" charset="0"/>
                    </a:rPr>
                    <a:t>A Saharan Dust storm during 03/03/04 on a SEVIRI image</a:t>
                  </a:r>
                </a:p>
              </p:txBody>
            </p:sp>
          </p:grpSp>
          <p:sp>
            <p:nvSpPr>
              <p:cNvPr id="10251" name="Rectangle 6"/>
              <p:cNvSpPr>
                <a:spLocks noChangeArrowheads="1"/>
              </p:cNvSpPr>
              <p:nvPr/>
            </p:nvSpPr>
            <p:spPr bwMode="auto">
              <a:xfrm>
                <a:off x="3180" y="2388"/>
                <a:ext cx="583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eaLnBrk="0" hangingPunct="0"/>
                <a:r>
                  <a:rPr lang="it-IT" sz="800"/>
                  <a:t>Kerkmann Jochen (2010) </a:t>
                </a:r>
              </a:p>
            </p:txBody>
          </p:sp>
        </p:grpSp>
        <p:sp>
          <p:nvSpPr>
            <p:cNvPr id="15371" name="Text Box 11"/>
            <p:cNvSpPr txBox="1">
              <a:spLocks noChangeArrowheads="1"/>
            </p:cNvSpPr>
            <p:nvPr/>
          </p:nvSpPr>
          <p:spPr bwMode="auto">
            <a:xfrm>
              <a:off x="8976785" y="5102323"/>
              <a:ext cx="1667444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D</a:t>
              </a:r>
              <a:r>
                <a:rPr lang="en-US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4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11</a:t>
              </a:r>
              <a:r>
                <a:rPr lang="en-US" sz="24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4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-12</a:t>
              </a:r>
              <a:r>
                <a:rPr lang="en-US" sz="24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rial" charset="0"/>
                </a:rPr>
                <a:t>&lt; 0</a:t>
              </a:r>
              <a:r>
                <a:rPr lang="en-US" sz="24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</a:p>
          </p:txBody>
        </p:sp>
        <p:sp>
          <p:nvSpPr>
            <p:cNvPr id="15372" name="Text Box 12"/>
            <p:cNvSpPr txBox="1">
              <a:spLocks noChangeArrowheads="1"/>
            </p:cNvSpPr>
            <p:nvPr/>
          </p:nvSpPr>
          <p:spPr bwMode="auto">
            <a:xfrm>
              <a:off x="6525685" y="5797648"/>
              <a:ext cx="1667444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D</a:t>
              </a:r>
              <a:r>
                <a:rPr lang="en-US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4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11</a:t>
              </a:r>
              <a:r>
                <a:rPr lang="en-US" sz="24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4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-12</a:t>
              </a:r>
              <a:r>
                <a:rPr lang="en-US" sz="24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cs typeface="Arial" charset="0"/>
                </a:rPr>
                <a:t>&gt; 0</a:t>
              </a:r>
              <a:r>
                <a:rPr lang="en-US" sz="2400" b="1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D499F85A-6320-44CC-8D8D-53E4ACA89D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4686" y="1517819"/>
              <a:ext cx="2539798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Dust    </a:t>
              </a:r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Wingdings" panose="05000000000000000000" pitchFamily="2" charset="2"/>
                </a:rPr>
                <a:t> </a:t>
              </a:r>
              <a:r>
                <a:rPr lang="en-US" sz="20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11</a:t>
              </a:r>
              <a:r>
                <a:rPr lang="en-US" sz="2000" b="1" baseline="-2500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 b="1" baseline="-2500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 </a:t>
              </a:r>
              <a:r>
                <a:rPr lang="en-US" sz="2000" b="1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12</a:t>
              </a:r>
              <a:r>
                <a:rPr lang="en-US" sz="2000" b="1" baseline="-25000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 dirty="0">
                  <a:cs typeface="Arial" charset="0"/>
                </a:rPr>
                <a:t>&lt; 0</a:t>
              </a:r>
              <a:r>
                <a:rPr lang="en-US" sz="2000" baseline="-25000" dirty="0"/>
                <a:t> 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402CC33F-BF4C-4A62-9EFD-C7AC922F16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4686" y="2198974"/>
              <a:ext cx="2593980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Clouds </a:t>
              </a:r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Wingdings" panose="05000000000000000000" pitchFamily="2" charset="2"/>
                </a:rPr>
                <a:t> </a:t>
              </a:r>
              <a:r>
                <a:rPr lang="en-US" sz="2000" b="1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11</a:t>
              </a:r>
              <a:r>
                <a:rPr lang="en-US" sz="2000" b="1" baseline="-2500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 b="1" baseline="-2500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US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- </a:t>
              </a:r>
              <a:r>
                <a:rPr lang="en-US" sz="2000" b="1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</a:t>
              </a:r>
              <a:r>
                <a:rPr lang="en-US" sz="2000" b="1" baseline="-25000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12</a:t>
              </a:r>
              <a:r>
                <a:rPr lang="en-US" sz="2000" b="1" baseline="-25000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m</a:t>
              </a:r>
              <a:r>
                <a:rPr lang="en-US" sz="2000" dirty="0">
                  <a:cs typeface="Arial" charset="0"/>
                </a:rPr>
                <a:t>&gt; 0</a:t>
              </a:r>
              <a:r>
                <a:rPr lang="en-US" sz="2000" baseline="-25000" dirty="0"/>
                <a:t> 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98438"/>
            <a:ext cx="12192000" cy="1466851"/>
          </a:xfrm>
        </p:spPr>
        <p:txBody>
          <a:bodyPr/>
          <a:lstStyle/>
          <a:p>
            <a:pPr algn="ctr" eaLnBrk="1" hangingPunct="1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Main</a:t>
            </a:r>
            <a:r>
              <a:rPr lang="it-IT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sz="3600" b="1" dirty="0" err="1">
                <a:latin typeface="Times New Roman" pitchFamily="18" charset="0"/>
                <a:cs typeface="Times New Roman" pitchFamily="18" charset="0"/>
              </a:rPr>
              <a:t>meteorological</a:t>
            </a:r>
            <a:r>
              <a:rPr lang="it-IT" sz="3600" b="1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high repetition) satellite sensors with split window capabilities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476251" y="4873625"/>
            <a:ext cx="11277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200">
                <a:solidFill>
                  <a:srgbClr val="003399"/>
                </a:solidFill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for  timely detection of signal variations</a:t>
            </a:r>
            <a:endParaRPr lang="en-US" sz="2400">
              <a:solidFill>
                <a:srgbClr val="003399"/>
              </a:solidFill>
              <a:latin typeface="Times New Roman" pitchFamily="18" charset="0"/>
              <a:ea typeface="Arial Unicode MS" pitchFamily="34" charset="-128"/>
              <a:cs typeface="Times New Roman" pitchFamily="18" charset="0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960034" y="3117850"/>
            <a:ext cx="18473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98" name="Group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66540"/>
              </p:ext>
            </p:extLst>
          </p:nvPr>
        </p:nvGraphicFramePr>
        <p:xfrm>
          <a:off x="112184" y="1209676"/>
          <a:ext cx="12048066" cy="5424305"/>
        </p:xfrm>
        <a:graphic>
          <a:graphicData uri="http://schemas.openxmlformats.org/drawingml/2006/table">
            <a:tbl>
              <a:tblPr/>
              <a:tblGrid>
                <a:gridCol w="265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70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9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68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Sensor</a:t>
                      </a:r>
                    </a:p>
                  </a:txBody>
                  <a:tcPr marL="121920" marR="121920" marT="45722" marB="4572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Spatial Resolution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Temporal Resolution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Satellite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Available since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AVHRR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(Global) </a:t>
                      </a:r>
                    </a:p>
                  </a:txBody>
                  <a:tcPr marL="121920" marR="121920" marT="45722" marB="4572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1,1 Km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6 h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aramond" pitchFamily="18" charset="0"/>
                        </a:rPr>
                        <a:t>NOAA/</a:t>
                      </a: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aramond" pitchFamily="18" charset="0"/>
                        </a:rPr>
                        <a:t>MetOp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aramond" pitchFamily="18" charset="0"/>
                      </a:endParaRP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1978 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MODIS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(Global)</a:t>
                      </a:r>
                    </a:p>
                  </a:txBody>
                  <a:tcPr marL="121920" marR="121920" marT="45722" marB="4572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0,25 – 1 Km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12 h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aramond" pitchFamily="18" charset="0"/>
                        </a:rPr>
                        <a:t>EOS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3E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3E"/>
                          </a:solidFill>
                          <a:effectLst/>
                          <a:latin typeface="Garamond" pitchFamily="18" charset="0"/>
                        </a:rPr>
                        <a:t>1999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2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SEVIRI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(Europe &amp; Africa)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 Global by Geosttionary Constellation</a:t>
                      </a:r>
                    </a:p>
                  </a:txBody>
                  <a:tcPr marL="121920" marR="121920" marT="45722" marB="4572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1 - 3 Km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15 min.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aramond" pitchFamily="18" charset="0"/>
                        </a:rPr>
                        <a:t>MSG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aramond" pitchFamily="18" charset="0"/>
                        </a:rPr>
                        <a:t> 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36"/>
                          </a:solidFill>
                          <a:effectLst/>
                          <a:latin typeface="Garamond" pitchFamily="18" charset="0"/>
                        </a:rPr>
                        <a:t>2003</a:t>
                      </a:r>
                    </a:p>
                  </a:txBody>
                  <a:tcPr marL="121920" marR="121920" marT="45722" marB="4572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7355418" y="2854326"/>
            <a:ext cx="1439333" cy="2913063"/>
            <a:chOff x="3651" y="2205"/>
            <a:chExt cx="908" cy="1835"/>
          </a:xfrm>
        </p:grpSpPr>
        <p:pic>
          <p:nvPicPr>
            <p:cNvPr id="11308" name="Picture 44" descr="poesSpacecraf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1" y="2205"/>
              <a:ext cx="908" cy="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09" name="Picture 45" descr="eos-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11749"/>
                </a:clrFrom>
                <a:clrTo>
                  <a:srgbClr val="01174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696" y="2886"/>
              <a:ext cx="772" cy="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10" name="Picture 46" descr="Msg_shd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42" y="3430"/>
              <a:ext cx="585" cy="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305" name="Picture 48" descr="italia_etna200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800167" y="2650331"/>
            <a:ext cx="1439333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06" name="Picture 49" descr="all_channel_coverage"/>
          <p:cNvPicPr>
            <a:picLocks noChangeAspect="1" noChangeArrowheads="1"/>
          </p:cNvPicPr>
          <p:nvPr/>
        </p:nvPicPr>
        <p:blipFill>
          <a:blip r:embed="rId7" cstate="print"/>
          <a:srcRect r="58611"/>
          <a:stretch>
            <a:fillRect/>
          </a:stretch>
        </p:blipFill>
        <p:spPr bwMode="auto">
          <a:xfrm>
            <a:off x="9800167" y="5047770"/>
            <a:ext cx="1417534" cy="126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07" name="Picture 50" descr="MODIS_dus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78368" y="3635639"/>
            <a:ext cx="1439333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59" name="Oval 51"/>
          <p:cNvSpPr>
            <a:spLocks noChangeArrowheads="1"/>
          </p:cNvSpPr>
          <p:nvPr/>
        </p:nvSpPr>
        <p:spPr bwMode="auto">
          <a:xfrm>
            <a:off x="5088467" y="1125538"/>
            <a:ext cx="2351617" cy="661035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-48683" y="-227013"/>
            <a:ext cx="12192001" cy="1143001"/>
          </a:xfrm>
        </p:spPr>
        <p:txBody>
          <a:bodyPr/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Space-Time coverage</a:t>
            </a:r>
            <a:r>
              <a:rPr lang="en-US" sz="3500" b="1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39921" y="3469193"/>
            <a:ext cx="11046301" cy="3484563"/>
            <a:chOff x="4" y="2125"/>
            <a:chExt cx="5775" cy="2195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" y="2732"/>
              <a:ext cx="2200" cy="1588"/>
              <a:chOff x="3560" y="527"/>
              <a:chExt cx="2200" cy="1588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3560" y="527"/>
                <a:ext cx="2200" cy="1588"/>
                <a:chOff x="3560" y="527"/>
                <a:chExt cx="2200" cy="1588"/>
              </a:xfrm>
            </p:grpSpPr>
            <p:sp>
              <p:nvSpPr>
                <p:cNvPr id="12321" name="Rectangle 8"/>
                <p:cNvSpPr>
                  <a:spLocks noChangeArrowheads="1"/>
                </p:cNvSpPr>
                <p:nvPr/>
              </p:nvSpPr>
              <p:spPr bwMode="auto">
                <a:xfrm>
                  <a:off x="3560" y="527"/>
                  <a:ext cx="2200" cy="1588"/>
                </a:xfrm>
                <a:prstGeom prst="rect">
                  <a:avLst/>
                </a:prstGeom>
                <a:solidFill>
                  <a:srgbClr val="CCFF66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it-IT"/>
                </a:p>
              </p:txBody>
            </p:sp>
            <p:pic>
              <p:nvPicPr>
                <p:cNvPr id="12322" name="Picture 9" descr="Meteosat_system_fig1"/>
                <p:cNvPicPr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606" y="745"/>
                  <a:ext cx="1811" cy="12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2320" name="Text Box 10"/>
              <p:cNvSpPr txBox="1">
                <a:spLocks noChangeArrowheads="1"/>
              </p:cNvSpPr>
              <p:nvPr/>
            </p:nvSpPr>
            <p:spPr bwMode="auto">
              <a:xfrm>
                <a:off x="3697" y="568"/>
                <a:ext cx="1773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Meteosat</a:t>
                </a: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&amp; MSG receiving station at UNIBAS</a:t>
                </a:r>
              </a:p>
            </p:txBody>
          </p:sp>
        </p:grpSp>
        <p:pic>
          <p:nvPicPr>
            <p:cNvPr id="12315" name="Picture 11" descr="2004_03_06_1200_rgb_03-02-01_screen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10101"/>
                </a:clrFrom>
                <a:clrTo>
                  <a:srgbClr val="010101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068" y="2125"/>
              <a:ext cx="2041" cy="2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3125" y="3766"/>
              <a:ext cx="2654" cy="527"/>
              <a:chOff x="2245" y="799"/>
              <a:chExt cx="3515" cy="861"/>
            </a:xfrm>
          </p:grpSpPr>
          <p:sp>
            <p:nvSpPr>
              <p:cNvPr id="12317" name="Rectangle 13"/>
              <p:cNvSpPr>
                <a:spLocks noChangeArrowheads="1"/>
              </p:cNvSpPr>
              <p:nvPr/>
            </p:nvSpPr>
            <p:spPr bwMode="auto">
              <a:xfrm>
                <a:off x="2245" y="799"/>
                <a:ext cx="3515" cy="861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pic>
            <p:nvPicPr>
              <p:cNvPr id="12318" name="Picture 14" descr="geoanim"/>
              <p:cNvPicPr>
                <a:picLocks noChangeAspect="1" noChangeArrowheads="1" noCrop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290" y="845"/>
                <a:ext cx="3424" cy="7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-142120" y="843870"/>
            <a:ext cx="12268804" cy="3097212"/>
            <a:chOff x="-99" y="527"/>
            <a:chExt cx="5882" cy="1951"/>
          </a:xfrm>
        </p:grpSpPr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-99" y="527"/>
              <a:ext cx="2585" cy="1633"/>
              <a:chOff x="-99" y="527"/>
              <a:chExt cx="2585" cy="1633"/>
            </a:xfrm>
          </p:grpSpPr>
          <p:sp>
            <p:nvSpPr>
              <p:cNvPr id="12311" name="Rectangle 17"/>
              <p:cNvSpPr>
                <a:spLocks noChangeArrowheads="1"/>
              </p:cNvSpPr>
              <p:nvPr/>
            </p:nvSpPr>
            <p:spPr bwMode="auto">
              <a:xfrm>
                <a:off x="0" y="527"/>
                <a:ext cx="2200" cy="1633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pic>
            <p:nvPicPr>
              <p:cNvPr id="12312" name="Picture 18" descr="HRPT_system_fig1"/>
              <p:cNvPicPr>
                <a:picLocks noChangeArrowheads="1"/>
              </p:cNvPicPr>
              <p:nvPr/>
            </p:nvPicPr>
            <p:blipFill>
              <a:blip r:embed="rId6" cstate="print"/>
              <a:srcRect r="3845"/>
              <a:stretch>
                <a:fillRect/>
              </a:stretch>
            </p:blipFill>
            <p:spPr bwMode="auto">
              <a:xfrm>
                <a:off x="250" y="845"/>
                <a:ext cx="1814" cy="1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13" name="Text Box 19"/>
              <p:cNvSpPr txBox="1">
                <a:spLocks noChangeArrowheads="1"/>
              </p:cNvSpPr>
              <p:nvPr/>
            </p:nvSpPr>
            <p:spPr bwMode="auto">
              <a:xfrm>
                <a:off x="-99" y="528"/>
                <a:ext cx="258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NOAA &amp; EOS  receiving station </a:t>
                </a:r>
              </a:p>
              <a:p>
                <a:pPr algn="ctr"/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 IMAA</a:t>
                </a:r>
              </a:p>
            </p:txBody>
          </p:sp>
        </p:grpSp>
        <p:grpSp>
          <p:nvGrpSpPr>
            <p:cNvPr id="8" name="Group 20"/>
            <p:cNvGrpSpPr>
              <a:grpSpLocks/>
            </p:cNvGrpSpPr>
            <p:nvPr/>
          </p:nvGrpSpPr>
          <p:grpSpPr bwMode="auto">
            <a:xfrm>
              <a:off x="4196" y="664"/>
              <a:ext cx="1587" cy="1814"/>
              <a:chOff x="4241" y="2160"/>
              <a:chExt cx="1587" cy="1814"/>
            </a:xfrm>
          </p:grpSpPr>
          <p:sp>
            <p:nvSpPr>
              <p:cNvPr id="12309" name="Rectangle 21"/>
              <p:cNvSpPr>
                <a:spLocks noChangeArrowheads="1"/>
              </p:cNvSpPr>
              <p:nvPr/>
            </p:nvSpPr>
            <p:spPr bwMode="auto">
              <a:xfrm>
                <a:off x="4241" y="2160"/>
                <a:ext cx="1587" cy="1814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t-IT"/>
              </a:p>
            </p:txBody>
          </p:sp>
          <p:pic>
            <p:nvPicPr>
              <p:cNvPr id="12310" name="Picture 22" descr="polanim"/>
              <p:cNvPicPr>
                <a:picLocks noChangeAspect="1" noChangeArrowheads="1" noCrop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259" y="2184"/>
                <a:ext cx="1542" cy="17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9" name="Group 23"/>
          <p:cNvGrpSpPr>
            <a:grpSpLocks/>
          </p:cNvGrpSpPr>
          <p:nvPr/>
        </p:nvGrpSpPr>
        <p:grpSpPr bwMode="auto">
          <a:xfrm>
            <a:off x="2256368" y="3716338"/>
            <a:ext cx="9503833" cy="2684462"/>
            <a:chOff x="1066" y="2283"/>
            <a:chExt cx="4490" cy="1691"/>
          </a:xfrm>
        </p:grpSpPr>
        <p:grpSp>
          <p:nvGrpSpPr>
            <p:cNvPr id="10" name="Group 24"/>
            <p:cNvGrpSpPr>
              <a:grpSpLocks/>
            </p:cNvGrpSpPr>
            <p:nvPr/>
          </p:nvGrpSpPr>
          <p:grpSpPr bwMode="auto">
            <a:xfrm>
              <a:off x="1066" y="3249"/>
              <a:ext cx="4490" cy="523"/>
              <a:chOff x="1066" y="3249"/>
              <a:chExt cx="4490" cy="523"/>
            </a:xfrm>
          </p:grpSpPr>
          <p:sp>
            <p:nvSpPr>
              <p:cNvPr id="12305" name="Line 25"/>
              <p:cNvSpPr>
                <a:spLocks noChangeShapeType="1"/>
              </p:cNvSpPr>
              <p:nvPr/>
            </p:nvSpPr>
            <p:spPr bwMode="auto">
              <a:xfrm flipV="1">
                <a:off x="1066" y="3368"/>
                <a:ext cx="1406" cy="46"/>
              </a:xfrm>
              <a:prstGeom prst="line">
                <a:avLst/>
              </a:prstGeom>
              <a:noFill/>
              <a:ln w="50800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306" name="Text Box 26"/>
              <p:cNvSpPr txBox="1">
                <a:spLocks noChangeArrowheads="1"/>
              </p:cNvSpPr>
              <p:nvPr/>
            </p:nvSpPr>
            <p:spPr bwMode="auto">
              <a:xfrm>
                <a:off x="4150" y="3249"/>
                <a:ext cx="1406" cy="523"/>
              </a:xfrm>
              <a:prstGeom prst="rect">
                <a:avLst/>
              </a:prstGeom>
              <a:solidFill>
                <a:srgbClr val="00F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sz="2400" dirty="0">
                    <a:solidFill>
                      <a:srgbClr val="000026"/>
                    </a:solidFill>
                    <a:latin typeface="Times New Roman" pitchFamily="18" charset="0"/>
                    <a:cs typeface="Times New Roman" pitchFamily="18" charset="0"/>
                  </a:rPr>
                  <a:t>one image every </a:t>
                </a:r>
              </a:p>
              <a:p>
                <a:pPr algn="ctr" eaLnBrk="0" hangingPunct="0"/>
                <a:r>
                  <a:rPr lang="en-US" sz="2400" dirty="0">
                    <a:solidFill>
                      <a:srgbClr val="000026"/>
                    </a:solidFill>
                    <a:latin typeface="Times New Roman" pitchFamily="18" charset="0"/>
                    <a:cs typeface="Times New Roman" pitchFamily="18" charset="0"/>
                  </a:rPr>
                  <a:t>5-15 minutes</a:t>
                </a:r>
              </a:p>
            </p:txBody>
          </p:sp>
        </p:grpSp>
        <p:sp>
          <p:nvSpPr>
            <p:cNvPr id="12304" name="Oval 27"/>
            <p:cNvSpPr>
              <a:spLocks noChangeArrowheads="1"/>
            </p:cNvSpPr>
            <p:nvPr/>
          </p:nvSpPr>
          <p:spPr bwMode="auto">
            <a:xfrm>
              <a:off x="2253" y="2283"/>
              <a:ext cx="1670" cy="1691"/>
            </a:xfrm>
            <a:prstGeom prst="ellipse">
              <a:avLst/>
            </a:prstGeom>
            <a:solidFill>
              <a:srgbClr val="CCFFCC">
                <a:alpha val="52940"/>
              </a:srgbClr>
            </a:solidFill>
            <a:ln w="1905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67612" name="Text Box 28"/>
          <p:cNvSpPr txBox="1">
            <a:spLocks noChangeArrowheads="1"/>
          </p:cNvSpPr>
          <p:nvPr/>
        </p:nvSpPr>
        <p:spPr bwMode="auto">
          <a:xfrm>
            <a:off x="624418" y="2781301"/>
            <a:ext cx="24003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t-IT" sz="2000" b="1">
                <a:cs typeface="Times New Roman" pitchFamily="18" charset="0"/>
              </a:rPr>
              <a:t>Since 1994</a:t>
            </a:r>
          </a:p>
        </p:txBody>
      </p:sp>
      <p:sp>
        <p:nvSpPr>
          <p:cNvPr id="67613" name="Text Box 29"/>
          <p:cNvSpPr txBox="1">
            <a:spLocks noChangeArrowheads="1"/>
          </p:cNvSpPr>
          <p:nvPr/>
        </p:nvSpPr>
        <p:spPr bwMode="auto">
          <a:xfrm>
            <a:off x="711772" y="4942969"/>
            <a:ext cx="2305049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t-IT" sz="2000" b="1" dirty="0" err="1">
                <a:cs typeface="Times New Roman" pitchFamily="18" charset="0"/>
              </a:rPr>
              <a:t>since</a:t>
            </a:r>
            <a:r>
              <a:rPr lang="it-IT" sz="2000" b="1" dirty="0">
                <a:cs typeface="Times New Roman" pitchFamily="18" charset="0"/>
              </a:rPr>
              <a:t> 2000</a:t>
            </a:r>
          </a:p>
        </p:txBody>
      </p:sp>
      <p:pic>
        <p:nvPicPr>
          <p:cNvPr id="12298" name="Picture 30" descr="2004_03_06_1200_rgb_03-02-01_scree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64051" y="620713"/>
            <a:ext cx="4320116" cy="348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31"/>
          <p:cNvGrpSpPr>
            <a:grpSpLocks/>
          </p:cNvGrpSpPr>
          <p:nvPr/>
        </p:nvGrpSpPr>
        <p:grpSpPr bwMode="auto">
          <a:xfrm>
            <a:off x="1295401" y="836613"/>
            <a:ext cx="6314017" cy="3473450"/>
            <a:chOff x="612" y="527"/>
            <a:chExt cx="2983" cy="2188"/>
          </a:xfrm>
        </p:grpSpPr>
        <p:sp>
          <p:nvSpPr>
            <p:cNvPr id="12300" name="Oval 32"/>
            <p:cNvSpPr>
              <a:spLocks noChangeArrowheads="1"/>
            </p:cNvSpPr>
            <p:nvPr/>
          </p:nvSpPr>
          <p:spPr bwMode="auto">
            <a:xfrm>
              <a:off x="2880" y="527"/>
              <a:ext cx="715" cy="442"/>
            </a:xfrm>
            <a:prstGeom prst="ellipse">
              <a:avLst/>
            </a:prstGeom>
            <a:solidFill>
              <a:srgbClr val="FF0000">
                <a:alpha val="41176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2301" name="Line 33"/>
            <p:cNvSpPr>
              <a:spLocks noChangeShapeType="1"/>
            </p:cNvSpPr>
            <p:nvPr/>
          </p:nvSpPr>
          <p:spPr bwMode="auto">
            <a:xfrm flipV="1">
              <a:off x="1746" y="799"/>
              <a:ext cx="1089" cy="181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2302" name="Text Box 34"/>
            <p:cNvSpPr txBox="1">
              <a:spLocks noChangeArrowheads="1"/>
            </p:cNvSpPr>
            <p:nvPr/>
          </p:nvSpPr>
          <p:spPr bwMode="auto">
            <a:xfrm>
              <a:off x="612" y="2235"/>
              <a:ext cx="1097" cy="480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dirty="0">
                  <a:solidFill>
                    <a:srgbClr val="000026"/>
                  </a:solidFill>
                  <a:latin typeface="Times New Roman" pitchFamily="18" charset="0"/>
                  <a:cs typeface="Times New Roman" pitchFamily="18" charset="0"/>
                </a:rPr>
                <a:t>one image every  </a:t>
              </a:r>
            </a:p>
            <a:p>
              <a:pPr algn="ctr" eaLnBrk="0" hangingPunct="0"/>
              <a:r>
                <a:rPr lang="en-US" sz="2000" dirty="0">
                  <a:solidFill>
                    <a:srgbClr val="000026"/>
                  </a:solidFill>
                  <a:latin typeface="Times New Roman" pitchFamily="18" charset="0"/>
                  <a:cs typeface="Times New Roman" pitchFamily="18" charset="0"/>
                </a:rPr>
                <a:t>3-6 hours</a:t>
              </a:r>
              <a:r>
                <a:rPr lang="en-US" sz="2400" dirty="0">
                  <a:solidFill>
                    <a:srgbClr val="000026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7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12" grpId="0"/>
      <p:bldP spid="676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820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" t="7182" r="55371" b="19341"/>
          <a:stretch>
            <a:fillRect/>
          </a:stretch>
        </p:blipFill>
        <p:spPr bwMode="auto">
          <a:xfrm>
            <a:off x="6301318" y="1639087"/>
            <a:ext cx="5757333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503" y="-26988"/>
            <a:ext cx="11834948" cy="1676401"/>
          </a:xfrm>
        </p:spPr>
        <p:txBody>
          <a:bodyPr>
            <a:normAutofit/>
          </a:bodyPr>
          <a:lstStyle/>
          <a:p>
            <a:pPr algn="ctr"/>
            <a:r>
              <a:rPr lang="it-IT" altLang="en-US" sz="1800" b="1" dirty="0">
                <a:latin typeface="Times New Roman" pitchFamily="18" charset="0"/>
                <a:cs typeface="Times New Roman" pitchFamily="18" charset="0"/>
              </a:rPr>
              <a:t>TRADITIONAL (FIXED THERSHOLD) METHODS FOR DUST-CLOUD DETECTION</a:t>
            </a:r>
            <a:br>
              <a:rPr lang="it-IT" altLang="en-US" sz="1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Split Window BTD method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e.g. </a:t>
            </a:r>
            <a:r>
              <a:rPr lang="en-GB" sz="1600" dirty="0" err="1">
                <a:latin typeface="Times New Roman" pitchFamily="18" charset="0"/>
                <a:cs typeface="Times New Roman" pitchFamily="18" charset="0"/>
              </a:rPr>
              <a:t>Prata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. 1989, Gu et al., 2003; Luo et al., 2003)</a:t>
            </a:r>
            <a:br>
              <a:rPr lang="it-IT" altLang="en-US" sz="2400" b="1" dirty="0">
                <a:latin typeface="Times New Roman" pitchFamily="18" charset="0"/>
                <a:cs typeface="Times New Roman" pitchFamily="18" charset="0"/>
              </a:rPr>
            </a:br>
            <a:r>
              <a:rPr lang="it-IT" altLang="en-US" sz="3600" b="1" dirty="0" err="1">
                <a:latin typeface="Times New Roman" pitchFamily="18" charset="0"/>
                <a:cs typeface="Times New Roman" pitchFamily="18" charset="0"/>
              </a:rPr>
              <a:t>Main</a:t>
            </a:r>
            <a:r>
              <a:rPr lang="it-IT" altLang="en-US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altLang="en-US" sz="3600" b="1" dirty="0" err="1">
                <a:latin typeface="Times New Roman" pitchFamily="18" charset="0"/>
                <a:cs typeface="Times New Roman" pitchFamily="18" charset="0"/>
              </a:rPr>
              <a:t>issues</a:t>
            </a:r>
            <a:r>
              <a:rPr lang="it-IT" altLang="en-US" sz="36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it-IT" alt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false </a:t>
            </a:r>
            <a:r>
              <a:rPr lang="it-IT" altLang="en-US" sz="36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positives</a:t>
            </a:r>
            <a:endParaRPr lang="en-GB" altLang="en-US" sz="1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58822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8443" r="57364" b="19846"/>
          <a:stretch>
            <a:fillRect/>
          </a:stretch>
        </p:blipFill>
        <p:spPr bwMode="auto">
          <a:xfrm>
            <a:off x="146051" y="1656549"/>
            <a:ext cx="5757333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8823" name="Text Box 7"/>
          <p:cNvSpPr txBox="1">
            <a:spLocks noChangeArrowheads="1"/>
          </p:cNvSpPr>
          <p:nvPr/>
        </p:nvSpPr>
        <p:spPr bwMode="auto">
          <a:xfrm>
            <a:off x="334434" y="6119013"/>
            <a:ext cx="54229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fontAlgn="ctr" hangingPunct="1"/>
            <a:r>
              <a:rPr lang="en-US" altLang="en-US" sz="2000" b="1">
                <a:latin typeface="Times New Roman" pitchFamily="18" charset="0"/>
                <a:ea typeface="Arial Unicode MS" panose="020B0604020202020204" pitchFamily="34" charset="-128"/>
                <a:cs typeface="Times New Roman" pitchFamily="18" charset="0"/>
              </a:rPr>
              <a:t>14/05/1995: no dust storm present over the scene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014885" y="1726400"/>
            <a:ext cx="2722478" cy="462318"/>
            <a:chOff x="3923" y="3860"/>
            <a:chExt cx="1406" cy="271"/>
          </a:xfrm>
        </p:grpSpPr>
        <p:sp>
          <p:nvSpPr>
            <p:cNvPr id="1058825" name="Text Box 9"/>
            <p:cNvSpPr txBox="1">
              <a:spLocks noChangeArrowheads="1"/>
            </p:cNvSpPr>
            <p:nvPr/>
          </p:nvSpPr>
          <p:spPr bwMode="auto">
            <a:xfrm>
              <a:off x="4288" y="3860"/>
              <a:ext cx="1041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fontAlgn="ctr" hangingPunct="1"/>
              <a:r>
                <a:rPr lang="en-US" altLang="en-US" sz="2400" b="1" dirty="0">
                  <a:solidFill>
                    <a:schemeClr val="bg1"/>
                  </a:solidFill>
                  <a:latin typeface="Times New Roman" pitchFamily="18" charset="0"/>
                  <a:ea typeface="Arial Unicode MS" panose="020B0604020202020204" pitchFamily="34" charset="-128"/>
                  <a:cs typeface="Times New Roman" pitchFamily="18" charset="0"/>
                </a:rPr>
                <a:t>T</a:t>
              </a:r>
              <a:r>
                <a:rPr lang="en-US" altLang="en-US" sz="2400" b="1" baseline="-25000" dirty="0">
                  <a:solidFill>
                    <a:schemeClr val="bg1"/>
                  </a:solidFill>
                  <a:latin typeface="Times New Roman" pitchFamily="18" charset="0"/>
                  <a:ea typeface="Arial Unicode MS" panose="020B0604020202020204" pitchFamily="34" charset="-128"/>
                  <a:cs typeface="Times New Roman" pitchFamily="18" charset="0"/>
                </a:rPr>
                <a:t>11</a:t>
              </a:r>
              <a:r>
                <a:rPr lang="en-US" altLang="en-US" sz="2400" b="1" baseline="-25000" dirty="0">
                  <a:solidFill>
                    <a:schemeClr val="bg1"/>
                  </a:solidFill>
                  <a:latin typeface="Symbol" pitchFamily="18" charset="2"/>
                  <a:ea typeface="Arial Unicode MS" panose="020B0604020202020204" pitchFamily="34" charset="-128"/>
                  <a:cs typeface="Times New Roman" pitchFamily="18" charset="0"/>
                </a:rPr>
                <a:t>m</a:t>
              </a:r>
              <a:r>
                <a:rPr lang="en-US" altLang="en-US" sz="2400" b="1" dirty="0">
                  <a:solidFill>
                    <a:schemeClr val="bg1"/>
                  </a:solidFill>
                  <a:latin typeface="Times New Roman" pitchFamily="18" charset="0"/>
                  <a:ea typeface="Arial Unicode MS" panose="020B0604020202020204" pitchFamily="34" charset="-128"/>
                  <a:cs typeface="Times New Roman" pitchFamily="18" charset="0"/>
                </a:rPr>
                <a:t> – T</a:t>
              </a:r>
              <a:r>
                <a:rPr lang="en-US" altLang="en-US" sz="2400" b="1" baseline="-25000" dirty="0">
                  <a:solidFill>
                    <a:schemeClr val="bg1"/>
                  </a:solidFill>
                  <a:latin typeface="Times New Roman" pitchFamily="18" charset="0"/>
                  <a:ea typeface="Arial Unicode MS" panose="020B0604020202020204" pitchFamily="34" charset="-128"/>
                  <a:cs typeface="Times New Roman" pitchFamily="18" charset="0"/>
                </a:rPr>
                <a:t>12</a:t>
              </a:r>
              <a:r>
                <a:rPr lang="en-US" altLang="en-US" sz="2400" b="1" baseline="-25000" dirty="0">
                  <a:solidFill>
                    <a:schemeClr val="bg1"/>
                  </a:solidFill>
                  <a:latin typeface="Symbol" pitchFamily="18" charset="2"/>
                  <a:ea typeface="Arial Unicode MS" panose="020B0604020202020204" pitchFamily="34" charset="-128"/>
                  <a:cs typeface="Times New Roman" pitchFamily="18" charset="0"/>
                </a:rPr>
                <a:t>m</a:t>
              </a:r>
              <a:r>
                <a:rPr lang="en-US" altLang="en-US" sz="2400" b="1" dirty="0">
                  <a:solidFill>
                    <a:schemeClr val="bg1"/>
                  </a:solidFill>
                  <a:latin typeface="Times New Roman" pitchFamily="18" charset="0"/>
                  <a:ea typeface="Arial Unicode MS" panose="020B0604020202020204" pitchFamily="34" charset="-128"/>
                  <a:cs typeface="Times New Roman" pitchFamily="18" charset="0"/>
                </a:rPr>
                <a:t> &lt; 0</a:t>
              </a:r>
            </a:p>
          </p:txBody>
        </p:sp>
        <p:sp>
          <p:nvSpPr>
            <p:cNvPr id="1058826" name="Rectangle 10"/>
            <p:cNvSpPr>
              <a:spLocks noChangeArrowheads="1"/>
            </p:cNvSpPr>
            <p:nvPr/>
          </p:nvSpPr>
          <p:spPr bwMode="auto">
            <a:xfrm>
              <a:off x="3923" y="3889"/>
              <a:ext cx="95" cy="216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GB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58827" name="Oval 11"/>
          <p:cNvSpPr>
            <a:spLocks noChangeArrowheads="1"/>
          </p:cNvSpPr>
          <p:nvPr/>
        </p:nvSpPr>
        <p:spPr bwMode="auto">
          <a:xfrm>
            <a:off x="8688613" y="4101294"/>
            <a:ext cx="259766" cy="519351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GB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8829" name="Text Box 13"/>
          <p:cNvSpPr txBox="1">
            <a:spLocks noChangeArrowheads="1"/>
          </p:cNvSpPr>
          <p:nvPr/>
        </p:nvSpPr>
        <p:spPr bwMode="auto">
          <a:xfrm>
            <a:off x="6000751" y="6119013"/>
            <a:ext cx="64346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fontAlgn="ctr" hangingPunct="1"/>
            <a:r>
              <a:rPr lang="en-US" altLang="en-US" sz="2000" b="1" dirty="0">
                <a:latin typeface="Times New Roman" pitchFamily="18" charset="0"/>
                <a:ea typeface="Arial Unicode MS" panose="020B0604020202020204" pitchFamily="34" charset="-128"/>
                <a:cs typeface="Times New Roman" pitchFamily="18" charset="0"/>
              </a:rPr>
              <a:t>Result of a traditional “split-window”-based method</a:t>
            </a:r>
          </a:p>
        </p:txBody>
      </p:sp>
      <p:sp>
        <p:nvSpPr>
          <p:cNvPr id="1058830" name="Text Box 14"/>
          <p:cNvSpPr txBox="1">
            <a:spLocks noChangeArrowheads="1"/>
          </p:cNvSpPr>
          <p:nvPr/>
        </p:nvSpPr>
        <p:spPr bwMode="auto">
          <a:xfrm>
            <a:off x="8428872" y="2878925"/>
            <a:ext cx="2420856" cy="5539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fontAlgn="ctr" hangingPunct="1"/>
            <a:r>
              <a:rPr lang="en-US" altLang="en-US" sz="3000" b="1">
                <a:solidFill>
                  <a:srgbClr val="663300"/>
                </a:solidFill>
                <a:latin typeface="Times New Roman" pitchFamily="18" charset="0"/>
                <a:ea typeface="Arial Unicode MS" panose="020B0604020202020204" pitchFamily="34" charset="-128"/>
                <a:cs typeface="Times New Roman" pitchFamily="18" charset="0"/>
              </a:rPr>
              <a:t>False Positive</a:t>
            </a:r>
          </a:p>
        </p:txBody>
      </p:sp>
      <p:sp>
        <p:nvSpPr>
          <p:cNvPr id="1058831" name="Oval 15"/>
          <p:cNvSpPr>
            <a:spLocks noChangeArrowheads="1"/>
          </p:cNvSpPr>
          <p:nvPr/>
        </p:nvSpPr>
        <p:spPr bwMode="auto">
          <a:xfrm rot="20288467">
            <a:off x="8818496" y="5101876"/>
            <a:ext cx="2688167" cy="519351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GB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669866" y="1258544"/>
            <a:ext cx="193886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600" b="1" dirty="0" err="1">
                <a:solidFill>
                  <a:schemeClr val="bg1"/>
                </a:solidFill>
                <a:cs typeface="Times New Roman" pitchFamily="18" charset="0"/>
              </a:rPr>
              <a:t>Prata</a:t>
            </a:r>
            <a:r>
              <a:rPr lang="en-US" altLang="en-US" sz="1600" b="1" dirty="0">
                <a:solidFill>
                  <a:schemeClr val="bg1"/>
                </a:solidFill>
                <a:cs typeface="Times New Roman" pitchFamily="18" charset="0"/>
              </a:rPr>
              <a:t> (1989)</a:t>
            </a:r>
          </a:p>
        </p:txBody>
      </p:sp>
    </p:spTree>
    <p:extLst>
      <p:ext uri="{BB962C8B-B14F-4D97-AF65-F5344CB8AC3E}">
        <p14:creationId xmlns:p14="http://schemas.microsoft.com/office/powerpoint/2010/main" val="3392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8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8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58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58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58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8827" grpId="0" animBg="1"/>
      <p:bldP spid="1058830" grpId="0" animBg="1"/>
      <p:bldP spid="10588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597900" y="1700214"/>
            <a:ext cx="3642784" cy="2922586"/>
            <a:chOff x="4039" y="542"/>
            <a:chExt cx="1721" cy="2258"/>
          </a:xfrm>
        </p:grpSpPr>
        <p:sp>
          <p:nvSpPr>
            <p:cNvPr id="1100804" name="Rectangle 4"/>
            <p:cNvSpPr>
              <a:spLocks noChangeArrowheads="1"/>
            </p:cNvSpPr>
            <p:nvPr/>
          </p:nvSpPr>
          <p:spPr bwMode="auto">
            <a:xfrm>
              <a:off x="4039" y="2664"/>
              <a:ext cx="1242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it-IT" altLang="en-US" sz="800">
                  <a:solidFill>
                    <a:schemeClr val="bg1"/>
                  </a:solidFill>
                </a:rPr>
                <a:t>ftp://toms.gsfc.nasa.gov/pub/omi/images/aerosol/Y2008/</a:t>
              </a: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93" y="542"/>
              <a:ext cx="1579" cy="2132"/>
              <a:chOff x="3973" y="702"/>
              <a:chExt cx="1579" cy="2132"/>
            </a:xfrm>
          </p:grpSpPr>
          <p:pic>
            <p:nvPicPr>
              <p:cNvPr id="1100806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92" t="48874" r="43550" b="46245"/>
              <a:stretch>
                <a:fillRect/>
              </a:stretch>
            </p:blipFill>
            <p:spPr bwMode="auto">
              <a:xfrm>
                <a:off x="3973" y="940"/>
                <a:ext cx="1579" cy="143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00807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20" t="30147" r="26874" b="64771"/>
              <a:stretch>
                <a:fillRect/>
              </a:stretch>
            </p:blipFill>
            <p:spPr bwMode="auto">
              <a:xfrm>
                <a:off x="3976" y="702"/>
                <a:ext cx="1576" cy="2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00808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73" t="80276" r="27083" b="9818"/>
              <a:stretch>
                <a:fillRect/>
              </a:stretch>
            </p:blipFill>
            <p:spPr bwMode="auto">
              <a:xfrm>
                <a:off x="3976" y="2374"/>
                <a:ext cx="1576" cy="4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00809" name="Line 9"/>
            <p:cNvSpPr>
              <a:spLocks noChangeShapeType="1"/>
            </p:cNvSpPr>
            <p:nvPr/>
          </p:nvSpPr>
          <p:spPr bwMode="auto">
            <a:xfrm flipV="1">
              <a:off x="4192" y="1034"/>
              <a:ext cx="1461" cy="10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0810" name="Text Box 10"/>
            <p:cNvSpPr txBox="1">
              <a:spLocks noChangeArrowheads="1"/>
            </p:cNvSpPr>
            <p:nvPr/>
          </p:nvSpPr>
          <p:spPr bwMode="auto">
            <a:xfrm>
              <a:off x="4049" y="1956"/>
              <a:ext cx="1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it-IT" altLang="en-US" sz="1400" b="1"/>
                <a:t>A</a:t>
              </a:r>
            </a:p>
          </p:txBody>
        </p:sp>
        <p:sp>
          <p:nvSpPr>
            <p:cNvPr id="1100811" name="Text Box 11"/>
            <p:cNvSpPr txBox="1">
              <a:spLocks noChangeArrowheads="1"/>
            </p:cNvSpPr>
            <p:nvPr/>
          </p:nvSpPr>
          <p:spPr bwMode="auto">
            <a:xfrm>
              <a:off x="5596" y="923"/>
              <a:ext cx="1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it-IT" altLang="en-US" sz="1400" b="1"/>
                <a:t>B</a:t>
              </a:r>
            </a:p>
          </p:txBody>
        </p:sp>
      </p:grpSp>
      <p:pic>
        <p:nvPicPr>
          <p:cNvPr id="1100812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13544" r="20717" b="31323"/>
          <a:stretch>
            <a:fillRect/>
          </a:stretch>
        </p:blipFill>
        <p:spPr bwMode="auto">
          <a:xfrm>
            <a:off x="5331884" y="1941839"/>
            <a:ext cx="2901949" cy="1949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242484" y="1983114"/>
            <a:ext cx="3316816" cy="2000250"/>
            <a:chOff x="0" y="2362"/>
            <a:chExt cx="1567" cy="1260"/>
          </a:xfrm>
        </p:grpSpPr>
        <p:pic>
          <p:nvPicPr>
            <p:cNvPr id="1100814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" t="13496" r="20331" b="32204"/>
            <a:stretch>
              <a:fillRect/>
            </a:stretch>
          </p:blipFill>
          <p:spPr bwMode="auto">
            <a:xfrm>
              <a:off x="115" y="2362"/>
              <a:ext cx="1372" cy="12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00815" name="Line 15"/>
            <p:cNvSpPr>
              <a:spLocks noChangeShapeType="1"/>
            </p:cNvSpPr>
            <p:nvPr/>
          </p:nvSpPr>
          <p:spPr bwMode="auto">
            <a:xfrm flipV="1">
              <a:off x="119" y="2556"/>
              <a:ext cx="1341" cy="9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0816" name="Text Box 16"/>
            <p:cNvSpPr txBox="1">
              <a:spLocks noChangeArrowheads="1"/>
            </p:cNvSpPr>
            <p:nvPr/>
          </p:nvSpPr>
          <p:spPr bwMode="auto">
            <a:xfrm>
              <a:off x="0" y="3430"/>
              <a:ext cx="1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it-IT" altLang="en-US" sz="1400" b="1"/>
                <a:t>A</a:t>
              </a:r>
            </a:p>
          </p:txBody>
        </p:sp>
        <p:sp>
          <p:nvSpPr>
            <p:cNvPr id="1100817" name="Text Box 17"/>
            <p:cNvSpPr txBox="1">
              <a:spLocks noChangeArrowheads="1"/>
            </p:cNvSpPr>
            <p:nvPr/>
          </p:nvSpPr>
          <p:spPr bwMode="auto">
            <a:xfrm>
              <a:off x="1403" y="2445"/>
              <a:ext cx="1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it-IT" altLang="en-US" sz="1400" b="1"/>
                <a:t>B</a:t>
              </a:r>
            </a:p>
          </p:txBody>
        </p:sp>
      </p:grpSp>
      <p:sp>
        <p:nvSpPr>
          <p:cNvPr id="1100818" name="Line 18"/>
          <p:cNvSpPr>
            <a:spLocks noChangeShapeType="1"/>
          </p:cNvSpPr>
          <p:nvPr/>
        </p:nvSpPr>
        <p:spPr bwMode="auto">
          <a:xfrm flipV="1">
            <a:off x="5340352" y="2257752"/>
            <a:ext cx="2798233" cy="14716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00819" name="Rectangle 19"/>
          <p:cNvSpPr>
            <a:spLocks noChangeArrowheads="1"/>
          </p:cNvSpPr>
          <p:nvPr/>
        </p:nvSpPr>
        <p:spPr bwMode="auto">
          <a:xfrm>
            <a:off x="1430867" y="3650035"/>
            <a:ext cx="16891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it-IT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SEVIRI 0,6 </a:t>
            </a:r>
            <a:r>
              <a:rPr lang="el-G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it-IT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l-GR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0820" name="Rectangle 20"/>
          <p:cNvSpPr>
            <a:spLocks noChangeArrowheads="1"/>
          </p:cNvSpPr>
          <p:nvPr/>
        </p:nvSpPr>
        <p:spPr bwMode="auto">
          <a:xfrm>
            <a:off x="1968501" y="3954878"/>
            <a:ext cx="2216151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l-GR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Δ</a:t>
            </a:r>
            <a:r>
              <a:rPr lang="it-IT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</a:t>
            </a:r>
            <a:r>
              <a:rPr lang="it-IT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(11</a:t>
            </a:r>
            <a:r>
              <a:rPr lang="el-G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it-IT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-12</a:t>
            </a:r>
            <a:r>
              <a:rPr lang="el-G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it-IT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m) &lt; 0</a:t>
            </a:r>
          </a:p>
        </p:txBody>
      </p:sp>
      <p:sp>
        <p:nvSpPr>
          <p:cNvPr id="1100821" name="Rectangle 21"/>
          <p:cNvSpPr>
            <a:spLocks noChangeArrowheads="1"/>
          </p:cNvSpPr>
          <p:nvPr/>
        </p:nvSpPr>
        <p:spPr bwMode="auto">
          <a:xfrm>
            <a:off x="3227917" y="1433104"/>
            <a:ext cx="3424767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it-IT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SEVIRI  06/02/2008_h 13 UTC</a:t>
            </a:r>
          </a:p>
        </p:txBody>
      </p:sp>
      <p:sp>
        <p:nvSpPr>
          <p:cNvPr id="1100822" name="Rectangle 22"/>
          <p:cNvSpPr>
            <a:spLocks noChangeArrowheads="1"/>
          </p:cNvSpPr>
          <p:nvPr/>
        </p:nvSpPr>
        <p:spPr bwMode="auto">
          <a:xfrm>
            <a:off x="5687484" y="4040604"/>
            <a:ext cx="370416" cy="809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0823" name="Rectangle 23"/>
          <p:cNvSpPr>
            <a:spLocks noChangeArrowheads="1"/>
          </p:cNvSpPr>
          <p:nvPr/>
        </p:nvSpPr>
        <p:spPr bwMode="auto">
          <a:xfrm>
            <a:off x="5988052" y="3921542"/>
            <a:ext cx="231563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l-GR" altLang="en-US" sz="120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Δ</a:t>
            </a:r>
            <a:r>
              <a:rPr lang="it-IT" altLang="en-US" sz="120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</a:t>
            </a:r>
            <a:r>
              <a:rPr lang="it-IT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(11</a:t>
            </a:r>
            <a:r>
              <a:rPr lang="el-G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it-IT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m -12</a:t>
            </a:r>
            <a:r>
              <a:rPr lang="el-G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it-IT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m) &lt;1</a:t>
            </a:r>
          </a:p>
        </p:txBody>
      </p:sp>
      <p:sp>
        <p:nvSpPr>
          <p:cNvPr id="1100824" name="Rectangle 24"/>
          <p:cNvSpPr>
            <a:spLocks noChangeArrowheads="1"/>
          </p:cNvSpPr>
          <p:nvPr/>
        </p:nvSpPr>
        <p:spPr bwMode="auto">
          <a:xfrm>
            <a:off x="5232401" y="3623046"/>
            <a:ext cx="181821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it-IT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SEVIRI 0,6 </a:t>
            </a:r>
            <a:r>
              <a:rPr lang="el-G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it-IT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l-GR" alt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0825" name="Rectangle 25"/>
          <p:cNvSpPr>
            <a:spLocks noChangeArrowheads="1"/>
          </p:cNvSpPr>
          <p:nvPr/>
        </p:nvSpPr>
        <p:spPr bwMode="auto">
          <a:xfrm>
            <a:off x="1488017" y="4064416"/>
            <a:ext cx="370416" cy="80962"/>
          </a:xfrm>
          <a:prstGeom prst="rect">
            <a:avLst/>
          </a:prstGeom>
          <a:solidFill>
            <a:srgbClr val="00FEF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0826" name="Text Box 26"/>
          <p:cNvSpPr txBox="1">
            <a:spLocks noChangeArrowheads="1"/>
          </p:cNvSpPr>
          <p:nvPr/>
        </p:nvSpPr>
        <p:spPr bwMode="auto">
          <a:xfrm>
            <a:off x="5033434" y="3650034"/>
            <a:ext cx="34713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it-IT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00827" name="Text Box 27"/>
          <p:cNvSpPr txBox="1">
            <a:spLocks noChangeArrowheads="1"/>
          </p:cNvSpPr>
          <p:nvPr/>
        </p:nvSpPr>
        <p:spPr bwMode="auto">
          <a:xfrm>
            <a:off x="8142818" y="2075189"/>
            <a:ext cx="444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it-IT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00828" name="Rectangle 28"/>
          <p:cNvSpPr>
            <a:spLocks noChangeArrowheads="1"/>
          </p:cNvSpPr>
          <p:nvPr/>
        </p:nvSpPr>
        <p:spPr bwMode="auto">
          <a:xfrm>
            <a:off x="2057400" y="1711653"/>
            <a:ext cx="11801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it-IT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(Prata, 1989)</a:t>
            </a:r>
          </a:p>
        </p:txBody>
      </p:sp>
      <p:sp>
        <p:nvSpPr>
          <p:cNvPr id="1100829" name="Rectangle 29"/>
          <p:cNvSpPr>
            <a:spLocks noChangeArrowheads="1"/>
          </p:cNvSpPr>
          <p:nvPr/>
        </p:nvSpPr>
        <p:spPr bwMode="auto">
          <a:xfrm>
            <a:off x="5952067" y="1673553"/>
            <a:ext cx="106150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it-IT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(Luo, 2003)</a:t>
            </a:r>
          </a:p>
        </p:txBody>
      </p:sp>
      <p:sp>
        <p:nvSpPr>
          <p:cNvPr id="1100830" name="Rectangle 30"/>
          <p:cNvSpPr>
            <a:spLocks noChangeArrowheads="1"/>
          </p:cNvSpPr>
          <p:nvPr/>
        </p:nvSpPr>
        <p:spPr bwMode="auto">
          <a:xfrm>
            <a:off x="1968500" y="4306487"/>
            <a:ext cx="5757333" cy="25273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100831" name="Picture 3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21255" r="4643" b="32919"/>
          <a:stretch>
            <a:fillRect/>
          </a:stretch>
        </p:blipFill>
        <p:spPr bwMode="auto">
          <a:xfrm>
            <a:off x="2413001" y="4485875"/>
            <a:ext cx="4959351" cy="204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0832" name="Line 32"/>
          <p:cNvSpPr>
            <a:spLocks noChangeShapeType="1"/>
          </p:cNvSpPr>
          <p:nvPr/>
        </p:nvSpPr>
        <p:spPr bwMode="auto">
          <a:xfrm>
            <a:off x="2662767" y="5992412"/>
            <a:ext cx="4521200" cy="0"/>
          </a:xfrm>
          <a:prstGeom prst="line">
            <a:avLst/>
          </a:prstGeom>
          <a:noFill/>
          <a:ln w="19050">
            <a:solidFill>
              <a:srgbClr val="00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00833" name="Text Box 33"/>
          <p:cNvSpPr txBox="1">
            <a:spLocks noChangeArrowheads="1"/>
          </p:cNvSpPr>
          <p:nvPr/>
        </p:nvSpPr>
        <p:spPr bwMode="auto">
          <a:xfrm>
            <a:off x="4379385" y="6465487"/>
            <a:ext cx="135678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it-IT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N°pixel</a:t>
            </a:r>
          </a:p>
        </p:txBody>
      </p:sp>
      <p:sp>
        <p:nvSpPr>
          <p:cNvPr id="1100834" name="Rectangle 34"/>
          <p:cNvSpPr>
            <a:spLocks noChangeArrowheads="1"/>
          </p:cNvSpPr>
          <p:nvPr/>
        </p:nvSpPr>
        <p:spPr bwMode="auto">
          <a:xfrm>
            <a:off x="1845734" y="5495526"/>
            <a:ext cx="81703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l-GR" altLang="en-US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Δ</a:t>
            </a:r>
            <a:r>
              <a:rPr lang="it-IT" altLang="en-US" sz="1200" b="1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T(k)</a:t>
            </a:r>
            <a:r>
              <a:rPr lang="it-IT" alt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00835" name="Line 35"/>
          <p:cNvSpPr>
            <a:spLocks noChangeShapeType="1"/>
          </p:cNvSpPr>
          <p:nvPr/>
        </p:nvSpPr>
        <p:spPr bwMode="auto">
          <a:xfrm>
            <a:off x="2662767" y="5865412"/>
            <a:ext cx="45212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00836" name="Text Box 36"/>
          <p:cNvSpPr txBox="1">
            <a:spLocks noChangeArrowheads="1"/>
          </p:cNvSpPr>
          <p:nvPr/>
        </p:nvSpPr>
        <p:spPr bwMode="auto">
          <a:xfrm>
            <a:off x="7095067" y="5678087"/>
            <a:ext cx="3026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it-IT" altLang="en-US" sz="1200" b="1"/>
              <a:t>BB</a:t>
            </a:r>
          </a:p>
        </p:txBody>
      </p:sp>
      <p:sp>
        <p:nvSpPr>
          <p:cNvPr id="1100837" name="Text Box 37"/>
          <p:cNvSpPr txBox="1">
            <a:spLocks noChangeArrowheads="1"/>
          </p:cNvSpPr>
          <p:nvPr/>
        </p:nvSpPr>
        <p:spPr bwMode="auto">
          <a:xfrm>
            <a:off x="4476751" y="5652688"/>
            <a:ext cx="209973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it-IT" altLang="en-US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Luo (2003) threshold</a:t>
            </a:r>
          </a:p>
        </p:txBody>
      </p:sp>
      <p:sp>
        <p:nvSpPr>
          <p:cNvPr id="1100838" name="Text Box 38"/>
          <p:cNvSpPr txBox="1">
            <a:spLocks noChangeArrowheads="1"/>
          </p:cNvSpPr>
          <p:nvPr/>
        </p:nvSpPr>
        <p:spPr bwMode="auto">
          <a:xfrm>
            <a:off x="4552951" y="5933676"/>
            <a:ext cx="211878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it-IT" altLang="en-US" sz="10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Prata (1989) threshold</a:t>
            </a:r>
          </a:p>
        </p:txBody>
      </p:sp>
      <p:sp>
        <p:nvSpPr>
          <p:cNvPr id="1100839" name="Text Box 39"/>
          <p:cNvSpPr txBox="1">
            <a:spLocks noChangeArrowheads="1"/>
          </p:cNvSpPr>
          <p:nvPr/>
        </p:nvSpPr>
        <p:spPr bwMode="auto">
          <a:xfrm>
            <a:off x="2237317" y="5701900"/>
            <a:ext cx="30268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it-IT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</a:p>
        </p:txBody>
      </p:sp>
      <p:sp>
        <p:nvSpPr>
          <p:cNvPr id="4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503" y="-26988"/>
            <a:ext cx="11834948" cy="1676401"/>
          </a:xfrm>
        </p:spPr>
        <p:txBody>
          <a:bodyPr>
            <a:normAutofit fontScale="90000"/>
          </a:bodyPr>
          <a:lstStyle/>
          <a:p>
            <a:pPr algn="ctr"/>
            <a:r>
              <a:rPr lang="it-IT" altLang="en-US" sz="2400" b="1" dirty="0">
                <a:latin typeface="Times New Roman" pitchFamily="18" charset="0"/>
                <a:cs typeface="Times New Roman" pitchFamily="18" charset="0"/>
              </a:rPr>
              <a:t>TRADITIONAL (FIXED THERSHOLD) METHODS FOR DUST-CLOUD DETECTION</a:t>
            </a:r>
            <a:br>
              <a:rPr lang="it-IT" altLang="en-US" sz="24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Split Window BTD method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e.g.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Prata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. 1989, Gu et al., 2003; Luo et al., 2003)</a:t>
            </a:r>
            <a:br>
              <a:rPr lang="it-IT" altLang="en-US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it-IT" altLang="en-US" sz="4400" b="1" dirty="0" err="1">
                <a:latin typeface="Times New Roman" pitchFamily="18" charset="0"/>
                <a:cs typeface="Times New Roman" pitchFamily="18" charset="0"/>
              </a:rPr>
              <a:t>Main</a:t>
            </a:r>
            <a:r>
              <a:rPr lang="it-IT" altLang="en-US" sz="4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t-IT" altLang="en-US" sz="4400" b="1" dirty="0" err="1">
                <a:latin typeface="Times New Roman" pitchFamily="18" charset="0"/>
                <a:cs typeface="Times New Roman" pitchFamily="18" charset="0"/>
              </a:rPr>
              <a:t>issues</a:t>
            </a:r>
            <a:r>
              <a:rPr lang="it-IT" altLang="en-US" sz="44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it-IT" alt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false </a:t>
            </a:r>
            <a:r>
              <a:rPr lang="it-IT" altLang="en-US" sz="4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positives</a:t>
            </a:r>
            <a:endParaRPr lang="en-GB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480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5749</TotalTime>
  <Words>3056</Words>
  <Application>Microsoft Office PowerPoint</Application>
  <PresentationFormat>Widescreen</PresentationFormat>
  <Paragraphs>555</Paragraphs>
  <Slides>41</Slides>
  <Notes>19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3" baseType="lpstr">
      <vt:lpstr>Arial</vt:lpstr>
      <vt:lpstr>AvantGarde Md BT</vt:lpstr>
      <vt:lpstr>Calibri</vt:lpstr>
      <vt:lpstr>Calibri Light</vt:lpstr>
      <vt:lpstr>Garamond</vt:lpstr>
      <vt:lpstr>Symbol</vt:lpstr>
      <vt:lpstr>Tahoma</vt:lpstr>
      <vt:lpstr>Times New Roman</vt:lpstr>
      <vt:lpstr>Wingdings</vt:lpstr>
      <vt:lpstr>Tema di Office</vt:lpstr>
      <vt:lpstr>Equation</vt:lpstr>
      <vt:lpstr>Equazione</vt:lpstr>
      <vt:lpstr>Presentazione standard di PowerPoint</vt:lpstr>
      <vt:lpstr>Presentazione standard di PowerPoint</vt:lpstr>
      <vt:lpstr>Presentazione standard di PowerPoint</vt:lpstr>
      <vt:lpstr>Dust Storm Spectral Signatures </vt:lpstr>
      <vt:lpstr>Discriminating meteo from dust clouds  the Split Window BTD method  (e.g. Prata. 1989, Gu et al., 2003; Luo et al., 2003)</vt:lpstr>
      <vt:lpstr>Main meteorological (high repetition) satellite sensors with split window capabilities</vt:lpstr>
      <vt:lpstr>Space-Time coverage </vt:lpstr>
      <vt:lpstr>TRADITIONAL (FIXED THERSHOLD) METHODS FOR DUST-CLOUD DETECTION Split Window BTD method (e.g. Prata. 1989, Gu et al., 2003; Luo et al., 2003) Main issues: false positives</vt:lpstr>
      <vt:lpstr>TRADITIONAL (FIXED THERSHOLD) METHODS FOR DUST-CLOUD DETECTION Split Window BTD method (e.g. Prata. 1989, Gu et al., 2003; Luo et al., 2003) Main issues: false positives</vt:lpstr>
      <vt:lpstr>TRADITIONAL (FIXED THERSHOLD) METHODS FOR DUST-CLOUD DETECTION Split Window BTD method (e.g. Prata. 1989, Gu et al., 2003; Luo et al., 2003) Main issues: missed detections</vt:lpstr>
      <vt:lpstr> What  does “anomaly” mean ? TRADITIONAL (FIXED THERSHOLD) METHODS</vt:lpstr>
      <vt:lpstr>What  does “anomaly” mean ?  lower thresholds increase  sensitivity…</vt:lpstr>
      <vt:lpstr>Presentazione standard di PowerPoint</vt:lpstr>
      <vt:lpstr>What  does “anomaly” mean ?</vt:lpstr>
      <vt:lpstr>Presentazione standard di PowerPoint</vt:lpstr>
      <vt:lpstr>Presentazione standard di PowerPoint</vt:lpstr>
      <vt:lpstr>Presentazione standard di PowerPoint</vt:lpstr>
      <vt:lpstr>20 years of RST  Applications</vt:lpstr>
      <vt:lpstr>Dust Storm Detection by RST</vt:lpstr>
      <vt:lpstr>Dust Storm Detection by RST</vt:lpstr>
      <vt:lpstr>Dust Storm Detection by RST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Airborne dust identification from space: a new, MSG/SEVIRI-based method for air quality assessment (valerio.tramutoli@unibas.it)   Main References: Marchese, F., F. Sannazzaro, A. Falconieri, C. Filizzola, N. Pergola, and V. Tramutoli (2017), An enhanced satellite-based algorithm for detecting and tracking dust outbreaks by means of SEVIRI data, Remote Sens., 9(6), 1–24, doi:10.3390/rs9060537. Sannazzaro F, Pergola N, Corrado R, Filizzola C, Marchese F, Mazzeo G, Paciello R, Tramutoli V (2014). A New Approach for Detecting and Monitoring Saharan Dusts from Space. Geoinformatics &amp; Geostatistics: An Overview S1. doi:10.4172/2327-4581.S1-019 Sannazzaro F, Filizzola C, Marchese F, Corrado R, Paciello R, Mazzeo G, Pergola N, Tramutoli V, (2013). Identification of dust outbreaks on infrared msg-seviri data by using a Robust Satellite Technique (RST). Acta Astronautica (ISSN:0094-5765). 93, pp. 64- 70.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Unknown</dc:creator>
  <cp:lastModifiedBy>user9610</cp:lastModifiedBy>
  <cp:revision>145</cp:revision>
  <dcterms:created xsi:type="dcterms:W3CDTF">2021-01-28T13:29:18Z</dcterms:created>
  <dcterms:modified xsi:type="dcterms:W3CDTF">2022-02-07T17:49:58Z</dcterms:modified>
</cp:coreProperties>
</file>